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3.xml" ContentType="application/vnd.openxmlformats-officedocument.drawingml.chartshapes+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7" r:id="rId1"/>
  </p:sldMasterIdLst>
  <p:notesMasterIdLst>
    <p:notesMasterId r:id="rId105"/>
  </p:notesMasterIdLst>
  <p:sldIdLst>
    <p:sldId id="256" r:id="rId2"/>
    <p:sldId id="433" r:id="rId3"/>
    <p:sldId id="262" r:id="rId4"/>
    <p:sldId id="326" r:id="rId5"/>
    <p:sldId id="258" r:id="rId6"/>
    <p:sldId id="266" r:id="rId7"/>
    <p:sldId id="271" r:id="rId8"/>
    <p:sldId id="269" r:id="rId9"/>
    <p:sldId id="272" r:id="rId10"/>
    <p:sldId id="268" r:id="rId11"/>
    <p:sldId id="265" r:id="rId12"/>
    <p:sldId id="279" r:id="rId13"/>
    <p:sldId id="275" r:id="rId14"/>
    <p:sldId id="327" r:id="rId15"/>
    <p:sldId id="378" r:id="rId16"/>
    <p:sldId id="379" r:id="rId17"/>
    <p:sldId id="381" r:id="rId18"/>
    <p:sldId id="383" r:id="rId19"/>
    <p:sldId id="384" r:id="rId20"/>
    <p:sldId id="385" r:id="rId21"/>
    <p:sldId id="386" r:id="rId22"/>
    <p:sldId id="387" r:id="rId23"/>
    <p:sldId id="388" r:id="rId24"/>
    <p:sldId id="389" r:id="rId25"/>
    <p:sldId id="390" r:id="rId26"/>
    <p:sldId id="391" r:id="rId27"/>
    <p:sldId id="392" r:id="rId28"/>
    <p:sldId id="298" r:id="rId29"/>
    <p:sldId id="333" r:id="rId30"/>
    <p:sldId id="331" r:id="rId31"/>
    <p:sldId id="432" r:id="rId32"/>
    <p:sldId id="332" r:id="rId33"/>
    <p:sldId id="330" r:id="rId34"/>
    <p:sldId id="357" r:id="rId35"/>
    <p:sldId id="328" r:id="rId36"/>
    <p:sldId id="335" r:id="rId37"/>
    <p:sldId id="338" r:id="rId38"/>
    <p:sldId id="336" r:id="rId39"/>
    <p:sldId id="337" r:id="rId40"/>
    <p:sldId id="339" r:id="rId41"/>
    <p:sldId id="341" r:id="rId42"/>
    <p:sldId id="342" r:id="rId43"/>
    <p:sldId id="350" r:id="rId44"/>
    <p:sldId id="344" r:id="rId45"/>
    <p:sldId id="345" r:id="rId46"/>
    <p:sldId id="346" r:id="rId47"/>
    <p:sldId id="347" r:id="rId48"/>
    <p:sldId id="393" r:id="rId49"/>
    <p:sldId id="349" r:id="rId50"/>
    <p:sldId id="376" r:id="rId51"/>
    <p:sldId id="356" r:id="rId52"/>
    <p:sldId id="358" r:id="rId53"/>
    <p:sldId id="359" r:id="rId54"/>
    <p:sldId id="360" r:id="rId55"/>
    <p:sldId id="363" r:id="rId56"/>
    <p:sldId id="364" r:id="rId57"/>
    <p:sldId id="362" r:id="rId58"/>
    <p:sldId id="368" r:id="rId59"/>
    <p:sldId id="422" r:id="rId60"/>
    <p:sldId id="421" r:id="rId61"/>
    <p:sldId id="424" r:id="rId62"/>
    <p:sldId id="423" r:id="rId63"/>
    <p:sldId id="425" r:id="rId64"/>
    <p:sldId id="426" r:id="rId65"/>
    <p:sldId id="365" r:id="rId66"/>
    <p:sldId id="367" r:id="rId67"/>
    <p:sldId id="369" r:id="rId68"/>
    <p:sldId id="370" r:id="rId69"/>
    <p:sldId id="366" r:id="rId70"/>
    <p:sldId id="397" r:id="rId71"/>
    <p:sldId id="415" r:id="rId72"/>
    <p:sldId id="416" r:id="rId73"/>
    <p:sldId id="420" r:id="rId74"/>
    <p:sldId id="401" r:id="rId75"/>
    <p:sldId id="403" r:id="rId76"/>
    <p:sldId id="410" r:id="rId77"/>
    <p:sldId id="411" r:id="rId78"/>
    <p:sldId id="412" r:id="rId79"/>
    <p:sldId id="413" r:id="rId80"/>
    <p:sldId id="414" r:id="rId81"/>
    <p:sldId id="427" r:id="rId82"/>
    <p:sldId id="428" r:id="rId83"/>
    <p:sldId id="431" r:id="rId84"/>
    <p:sldId id="419" r:id="rId85"/>
    <p:sldId id="399" r:id="rId86"/>
    <p:sldId id="400" r:id="rId87"/>
    <p:sldId id="402" r:id="rId88"/>
    <p:sldId id="408" r:id="rId89"/>
    <p:sldId id="417" r:id="rId90"/>
    <p:sldId id="418" r:id="rId91"/>
    <p:sldId id="404" r:id="rId92"/>
    <p:sldId id="405" r:id="rId93"/>
    <p:sldId id="407" r:id="rId94"/>
    <p:sldId id="406" r:id="rId95"/>
    <p:sldId id="429" r:id="rId96"/>
    <p:sldId id="430" r:id="rId97"/>
    <p:sldId id="373" r:id="rId98"/>
    <p:sldId id="372" r:id="rId99"/>
    <p:sldId id="374" r:id="rId100"/>
    <p:sldId id="375" r:id="rId101"/>
    <p:sldId id="434" r:id="rId102"/>
    <p:sldId id="394" r:id="rId103"/>
    <p:sldId id="395" r:id="rId104"/>
  </p:sldIdLst>
  <p:sldSz cx="12192000" cy="6858000"/>
  <p:notesSz cx="6858000" cy="9144000"/>
  <p:embeddedFontLst>
    <p:embeddedFont>
      <p:font typeface="Calibri" panose="020F0502020204030204" pitchFamily="34" charset="0"/>
      <p:regular r:id="rId106"/>
      <p:bold r:id="rId107"/>
      <p:italic r:id="rId108"/>
      <p:boldItalic r:id="rId109"/>
    </p:embeddedFont>
    <p:embeddedFont>
      <p:font typeface="Calibri Light" panose="020F0302020204030204" pitchFamily="34" charset="0"/>
      <p:regular r:id="rId110"/>
      <p:italic r:id="rId111"/>
    </p:embeddedFont>
    <p:embeddedFont>
      <p:font typeface="Quicksand" pitchFamily="2" charset="0"/>
      <p:regular r:id="rId112"/>
      <p:bold r:id="rId1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7E2"/>
    <a:srgbClr val="009AD0"/>
    <a:srgbClr val="5F2C98"/>
    <a:srgbClr val="612686"/>
    <a:srgbClr val="572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08" d="100"/>
          <a:sy n="108"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6-25%20Webinar\lyrics.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3.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amis\OneDrive\Documents\CNYCF\NEWS%20Presentations\690_wf_sum.csv"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6-25%20Webinar\lyrics.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1.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jamis\OneDrive\Documents\CNYCF\NEWS%20Presentations\690_wf_sum.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sz="2000" b="1" dirty="0">
                <a:solidFill>
                  <a:schemeClr val="tx1">
                    <a:lumMod val="50000"/>
                    <a:lumOff val="50000"/>
                  </a:schemeClr>
                </a:solidFill>
              </a:rPr>
              <a:t>Median household income by family size</a:t>
            </a:r>
            <a:br>
              <a:rPr lang="en-US" sz="2000" dirty="0">
                <a:solidFill>
                  <a:schemeClr val="tx1">
                    <a:lumMod val="50000"/>
                    <a:lumOff val="50000"/>
                  </a:schemeClr>
                </a:solidFill>
              </a:rPr>
            </a:br>
            <a:r>
              <a:rPr lang="en-US" sz="1600" dirty="0">
                <a:solidFill>
                  <a:schemeClr val="tx1">
                    <a:lumMod val="50000"/>
                    <a:lumOff val="50000"/>
                  </a:schemeClr>
                </a:solidFill>
              </a:rPr>
              <a:t>Syracuse, NY, 2016</a:t>
            </a:r>
          </a:p>
        </c:rich>
      </c:tx>
      <c:layout>
        <c:manualLayout>
          <c:xMode val="edge"/>
          <c:yMode val="edge"/>
          <c:x val="2.5547658364884467E-2"/>
          <c:y val="1.1847568839193344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BAAE-4CD8-BEF5-4C590556D34C}"/>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baseline="0">
                    <a:solidFill>
                      <a:schemeClr val="tx1">
                        <a:lumMod val="50000"/>
                        <a:lumOff val="50000"/>
                      </a:schemeClr>
                    </a:solidFill>
                  </a:rPr>
                  <a:t>Family Members</a:t>
                </a:r>
                <a:endParaRPr lang="en-US" sz="1800"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dirty="0">
                    <a:solidFill>
                      <a:schemeClr val="tx1">
                        <a:lumMod val="50000"/>
                        <a:lumOff val="50000"/>
                      </a:schemeClr>
                    </a:solidFill>
                  </a:rPr>
                  <a:t>Income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r>
              <a:rPr lang="en-US" b="1">
                <a:solidFill>
                  <a:schemeClr val="tx1">
                    <a:lumMod val="50000"/>
                    <a:lumOff val="50000"/>
                  </a:schemeClr>
                </a:solidFill>
              </a:rPr>
              <a:t>Top Five Rappers by Lyrical</a:t>
            </a:r>
            <a:r>
              <a:rPr lang="en-US" b="1" baseline="0">
                <a:solidFill>
                  <a:schemeClr val="tx1">
                    <a:lumMod val="50000"/>
                    <a:lumOff val="50000"/>
                  </a:schemeClr>
                </a:solidFill>
              </a:rPr>
              <a:t> Diversity</a:t>
            </a:r>
            <a:endParaRPr lang="en-US" b="1">
              <a:solidFill>
                <a:schemeClr val="tx1">
                  <a:lumMod val="50000"/>
                  <a:lumOff val="50000"/>
                </a:schemeClr>
              </a:solidFill>
            </a:endParaRPr>
          </a:p>
        </c:rich>
      </c:tx>
      <c:layout>
        <c:manualLayout>
          <c:xMode val="edge"/>
          <c:yMode val="edge"/>
          <c:x val="6.8637231338523008E-2"/>
          <c:y val="3.269450460136488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endParaRPr lang="en-US"/>
        </a:p>
      </c:txPr>
    </c:title>
    <c:autoTitleDeleted val="0"/>
    <c:plotArea>
      <c:layout>
        <c:manualLayout>
          <c:layoutTarget val="inner"/>
          <c:xMode val="edge"/>
          <c:yMode val="edge"/>
          <c:x val="0.22657700744002815"/>
          <c:y val="0.11588281569957973"/>
          <c:w val="0.74625531324282401"/>
          <c:h val="0.7584781058451574"/>
        </c:manualLayout>
      </c:layout>
      <c:barChart>
        <c:barDir val="bar"/>
        <c:grouping val="clustered"/>
        <c:varyColors val="0"/>
        <c:ser>
          <c:idx val="0"/>
          <c:order val="0"/>
          <c:tx>
            <c:strRef>
              <c:f>Artists!$C$1</c:f>
              <c:strCache>
                <c:ptCount val="1"/>
                <c:pt idx="0">
                  <c:v>Unique Words</c:v>
                </c:pt>
              </c:strCache>
            </c:strRef>
          </c:tx>
          <c:spPr>
            <a:solidFill>
              <a:schemeClr val="accent1"/>
            </a:solidFill>
            <a:ln w="19050">
              <a:solidFill>
                <a:schemeClr val="lt1"/>
              </a:solidFill>
            </a:ln>
            <a:effectLst/>
          </c:spPr>
          <c:invertIfNegative val="0"/>
          <c:cat>
            <c:strRef>
              <c:f>Artists!$B$2:$B$6</c:f>
              <c:strCache>
                <c:ptCount val="5"/>
                <c:pt idx="0">
                  <c:v>Sage Francis</c:v>
                </c:pt>
                <c:pt idx="1">
                  <c:v>Jedi Mind Tricks</c:v>
                </c:pt>
                <c:pt idx="2">
                  <c:v>GZA</c:v>
                </c:pt>
                <c:pt idx="3">
                  <c:v>Busdriver</c:v>
                </c:pt>
                <c:pt idx="4">
                  <c:v>Aesop Rock</c:v>
                </c:pt>
              </c:strCache>
            </c:strRef>
          </c:cat>
          <c:val>
            <c:numRef>
              <c:f>Artists!$C$2:$C$6</c:f>
              <c:numCache>
                <c:formatCode>#,##0</c:formatCode>
                <c:ptCount val="5"/>
                <c:pt idx="0">
                  <c:v>6246</c:v>
                </c:pt>
                <c:pt idx="1">
                  <c:v>6336</c:v>
                </c:pt>
                <c:pt idx="2">
                  <c:v>6426</c:v>
                </c:pt>
                <c:pt idx="3">
                  <c:v>7324</c:v>
                </c:pt>
                <c:pt idx="4">
                  <c:v>7392</c:v>
                </c:pt>
              </c:numCache>
            </c:numRef>
          </c:val>
          <c:extLst>
            <c:ext xmlns:c16="http://schemas.microsoft.com/office/drawing/2014/chart" uri="{C3380CC4-5D6E-409C-BE32-E72D297353CC}">
              <c16:uniqueId val="{00000000-32B9-431F-B6CE-00086C95C8D0}"/>
            </c:ext>
          </c:extLst>
        </c:ser>
        <c:dLbls>
          <c:showLegendKey val="0"/>
          <c:showVal val="0"/>
          <c:showCatName val="0"/>
          <c:showSerName val="0"/>
          <c:showPercent val="0"/>
          <c:showBubbleSize val="0"/>
        </c:dLbls>
        <c:gapWidth val="106"/>
        <c:axId val="1153148128"/>
        <c:axId val="1162606640"/>
      </c:barChart>
      <c:valAx>
        <c:axId val="1162606640"/>
        <c:scaling>
          <c:orientation val="minMax"/>
          <c:min val="0"/>
        </c:scaling>
        <c:delete val="1"/>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crossAx val="1153148128"/>
        <c:crosses val="autoZero"/>
        <c:crossBetween val="between"/>
      </c:valAx>
      <c:catAx>
        <c:axId val="11531481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Quicksand" pitchFamily="2" charset="0"/>
                <a:ea typeface="+mn-ea"/>
                <a:cs typeface="+mn-cs"/>
              </a:defRPr>
            </a:pPr>
            <a:endParaRPr lang="en-US"/>
          </a:p>
        </c:txPr>
        <c:crossAx val="1162606640"/>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latin typeface="Quicksand" pitchFamily="2" charset="0"/>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0" dirty="0"/>
              <a:t>Most costly video game items sold for real</a:t>
            </a:r>
            <a:r>
              <a:rPr lang="en-US" sz="2000" b="0" baseline="0" dirty="0"/>
              <a:t> m</a:t>
            </a:r>
            <a:r>
              <a:rPr lang="en-US" sz="2000" b="0" dirty="0"/>
              <a:t>oney</a:t>
            </a:r>
          </a:p>
        </c:rich>
      </c:tx>
      <c:layout>
        <c:manualLayout>
          <c:xMode val="edge"/>
          <c:yMode val="edge"/>
          <c:x val="1.0136130942815822E-2"/>
          <c:y val="2.3622047244094488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156F-44CF-80EC-2056459EECFF}"/>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dirty="0">
                <a:effectLst/>
                <a:latin typeface="Quicksand" pitchFamily="2" charset="0"/>
              </a:rPr>
              <a:t>Most costly video game items sold for real money</a:t>
            </a:r>
            <a:endParaRPr lang="en-US" sz="2000" b="0" dirty="0">
              <a:effectLst/>
              <a:latin typeface="Quicksand" pitchFamily="2" charset="0"/>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dPt>
            <c:idx val="8"/>
            <c:invertIfNegative val="0"/>
            <c:bubble3D val="0"/>
            <c:spPr>
              <a:solidFill>
                <a:schemeClr val="accent4"/>
              </a:solidFill>
              <a:ln>
                <a:noFill/>
              </a:ln>
              <a:effectLst/>
            </c:spPr>
            <c:extLst>
              <c:ext xmlns:c16="http://schemas.microsoft.com/office/drawing/2014/chart" uri="{C3380CC4-5D6E-409C-BE32-E72D297353CC}">
                <c16:uniqueId val="{00000000-6EA4-4B1D-B91A-701F6361A97F}"/>
              </c:ext>
            </c:extLst>
          </c:dPt>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138"/>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50" b="0" i="0" u="none" strike="noStrike" kern="1200" baseline="0">
                <a:solidFill>
                  <a:schemeClr val="tx1"/>
                </a:solidFill>
                <a:latin typeface="Quicksand" pitchFamily="2" charset="0"/>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Quicksand" pitchFamily="2" charset="0"/>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b="1">
                <a:solidFill>
                  <a:schemeClr val="tx1">
                    <a:lumMod val="50000"/>
                    <a:lumOff val="50000"/>
                  </a:schemeClr>
                </a:solidFill>
              </a:rPr>
              <a:t>Median household income by family size</a:t>
            </a:r>
            <a:br>
              <a:rPr lang="en-US">
                <a:solidFill>
                  <a:schemeClr val="tx1">
                    <a:lumMod val="50000"/>
                    <a:lumOff val="50000"/>
                  </a:schemeClr>
                </a:solidFill>
              </a:rPr>
            </a:br>
            <a:r>
              <a:rPr lang="en-US" sz="1100">
                <a:solidFill>
                  <a:schemeClr val="tx1">
                    <a:lumMod val="50000"/>
                    <a:lumOff val="50000"/>
                  </a:schemeClr>
                </a:solidFill>
              </a:rPr>
              <a:t>Syracuse, NY, 2016</a:t>
            </a:r>
          </a:p>
        </c:rich>
      </c:tx>
      <c:layout>
        <c:manualLayout>
          <c:xMode val="edge"/>
          <c:yMode val="edge"/>
          <c:x val="2.8513985720552325E-2"/>
          <c:y val="6.8481346866826279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2FE9-4CC1-ABC9-49405B42DF6F}"/>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b="0" baseline="0">
                    <a:solidFill>
                      <a:schemeClr val="tx1">
                        <a:lumMod val="50000"/>
                        <a:lumOff val="50000"/>
                      </a:schemeClr>
                    </a:solidFill>
                  </a:rPr>
                  <a:t>Family Members</a:t>
                </a:r>
                <a:endParaRPr lang="en-US"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a:solidFill>
                      <a:schemeClr val="tx1">
                        <a:lumMod val="50000"/>
                        <a:lumOff val="50000"/>
                      </a:schemeClr>
                    </a:solidFill>
                  </a:rPr>
                  <a:t>Median Income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gross v. hours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'690_wf_sum'!$I$1</c:f>
              <c:strCache>
                <c:ptCount val="1"/>
                <c:pt idx="0">
                  <c:v>gross</c:v>
                </c:pt>
              </c:strCache>
            </c:strRef>
          </c:tx>
          <c:spPr>
            <a:ln w="19050" cap="rnd">
              <a:noFill/>
              <a:round/>
            </a:ln>
            <a:effectLst/>
          </c:spPr>
          <c:marker>
            <c:symbol val="circle"/>
            <c:size val="5"/>
            <c:spPr>
              <a:solidFill>
                <a:schemeClr val="accent1"/>
              </a:solidFill>
              <a:ln w="9525">
                <a:solidFill>
                  <a:schemeClr val="accent1"/>
                </a:solidFill>
              </a:ln>
              <a:effectLst/>
            </c:spPr>
          </c:marker>
          <c:xVal>
            <c:numRef>
              <c:f>'690_wf_sum'!$G$2:$G$401</c:f>
              <c:numCache>
                <c:formatCode>General</c:formatCode>
                <c:ptCount val="400"/>
                <c:pt idx="0">
                  <c:v>17.5</c:v>
                </c:pt>
                <c:pt idx="1">
                  <c:v>69.5</c:v>
                </c:pt>
                <c:pt idx="2">
                  <c:v>73</c:v>
                </c:pt>
                <c:pt idx="3">
                  <c:v>72.5</c:v>
                </c:pt>
                <c:pt idx="4">
                  <c:v>76.5</c:v>
                </c:pt>
                <c:pt idx="5">
                  <c:v>73</c:v>
                </c:pt>
                <c:pt idx="6">
                  <c:v>76.5</c:v>
                </c:pt>
                <c:pt idx="7">
                  <c:v>17.5</c:v>
                </c:pt>
                <c:pt idx="8">
                  <c:v>73</c:v>
                </c:pt>
                <c:pt idx="9">
                  <c:v>10</c:v>
                </c:pt>
                <c:pt idx="10">
                  <c:v>10</c:v>
                </c:pt>
                <c:pt idx="11">
                  <c:v>75</c:v>
                </c:pt>
                <c:pt idx="12">
                  <c:v>72.5</c:v>
                </c:pt>
                <c:pt idx="13">
                  <c:v>25</c:v>
                </c:pt>
                <c:pt idx="14">
                  <c:v>17.5</c:v>
                </c:pt>
                <c:pt idx="15">
                  <c:v>77</c:v>
                </c:pt>
                <c:pt idx="16">
                  <c:v>25.5</c:v>
                </c:pt>
                <c:pt idx="17">
                  <c:v>32.5</c:v>
                </c:pt>
                <c:pt idx="18">
                  <c:v>80.5</c:v>
                </c:pt>
                <c:pt idx="19">
                  <c:v>10</c:v>
                </c:pt>
                <c:pt idx="20">
                  <c:v>69.5</c:v>
                </c:pt>
                <c:pt idx="21">
                  <c:v>143.5</c:v>
                </c:pt>
                <c:pt idx="22">
                  <c:v>18</c:v>
                </c:pt>
                <c:pt idx="23">
                  <c:v>10</c:v>
                </c:pt>
                <c:pt idx="24">
                  <c:v>9</c:v>
                </c:pt>
                <c:pt idx="25">
                  <c:v>104</c:v>
                </c:pt>
                <c:pt idx="26">
                  <c:v>11</c:v>
                </c:pt>
                <c:pt idx="27">
                  <c:v>21</c:v>
                </c:pt>
                <c:pt idx="28">
                  <c:v>11</c:v>
                </c:pt>
                <c:pt idx="29">
                  <c:v>47.5</c:v>
                </c:pt>
                <c:pt idx="30">
                  <c:v>36.299999999999997</c:v>
                </c:pt>
                <c:pt idx="31">
                  <c:v>164</c:v>
                </c:pt>
                <c:pt idx="32">
                  <c:v>114.5</c:v>
                </c:pt>
                <c:pt idx="33">
                  <c:v>97</c:v>
                </c:pt>
                <c:pt idx="34">
                  <c:v>8.5</c:v>
                </c:pt>
                <c:pt idx="35">
                  <c:v>44</c:v>
                </c:pt>
                <c:pt idx="36">
                  <c:v>220</c:v>
                </c:pt>
                <c:pt idx="37">
                  <c:v>234.5</c:v>
                </c:pt>
                <c:pt idx="38">
                  <c:v>39.5</c:v>
                </c:pt>
                <c:pt idx="39">
                  <c:v>198.5</c:v>
                </c:pt>
                <c:pt idx="40">
                  <c:v>141.5</c:v>
                </c:pt>
                <c:pt idx="41">
                  <c:v>237</c:v>
                </c:pt>
                <c:pt idx="42">
                  <c:v>212</c:v>
                </c:pt>
                <c:pt idx="43">
                  <c:v>216</c:v>
                </c:pt>
                <c:pt idx="44">
                  <c:v>26.8</c:v>
                </c:pt>
                <c:pt idx="45">
                  <c:v>38.5</c:v>
                </c:pt>
                <c:pt idx="46">
                  <c:v>81.5</c:v>
                </c:pt>
                <c:pt idx="47">
                  <c:v>2087</c:v>
                </c:pt>
                <c:pt idx="48">
                  <c:v>24</c:v>
                </c:pt>
                <c:pt idx="49">
                  <c:v>2627</c:v>
                </c:pt>
                <c:pt idx="50">
                  <c:v>367.5</c:v>
                </c:pt>
                <c:pt idx="51">
                  <c:v>723.5</c:v>
                </c:pt>
                <c:pt idx="52">
                  <c:v>477</c:v>
                </c:pt>
                <c:pt idx="53">
                  <c:v>940</c:v>
                </c:pt>
                <c:pt idx="54">
                  <c:v>1639</c:v>
                </c:pt>
                <c:pt idx="55">
                  <c:v>1211</c:v>
                </c:pt>
                <c:pt idx="56">
                  <c:v>1424.5</c:v>
                </c:pt>
                <c:pt idx="57">
                  <c:v>1236.5</c:v>
                </c:pt>
                <c:pt idx="58">
                  <c:v>18.5</c:v>
                </c:pt>
                <c:pt idx="59">
                  <c:v>235.5</c:v>
                </c:pt>
                <c:pt idx="60">
                  <c:v>34</c:v>
                </c:pt>
                <c:pt idx="61">
                  <c:v>2673.5</c:v>
                </c:pt>
                <c:pt idx="62">
                  <c:v>437</c:v>
                </c:pt>
                <c:pt idx="63">
                  <c:v>1061</c:v>
                </c:pt>
                <c:pt idx="64">
                  <c:v>1532</c:v>
                </c:pt>
                <c:pt idx="65">
                  <c:v>225.5</c:v>
                </c:pt>
                <c:pt idx="66">
                  <c:v>271</c:v>
                </c:pt>
                <c:pt idx="67">
                  <c:v>28</c:v>
                </c:pt>
                <c:pt idx="68">
                  <c:v>181.5</c:v>
                </c:pt>
                <c:pt idx="69">
                  <c:v>1341</c:v>
                </c:pt>
                <c:pt idx="70">
                  <c:v>551</c:v>
                </c:pt>
                <c:pt idx="71">
                  <c:v>59</c:v>
                </c:pt>
                <c:pt idx="72">
                  <c:v>3876</c:v>
                </c:pt>
                <c:pt idx="73">
                  <c:v>80.5</c:v>
                </c:pt>
                <c:pt idx="74">
                  <c:v>99.5</c:v>
                </c:pt>
                <c:pt idx="75">
                  <c:v>2186.5</c:v>
                </c:pt>
                <c:pt idx="76">
                  <c:v>2758.5</c:v>
                </c:pt>
                <c:pt idx="77">
                  <c:v>2626</c:v>
                </c:pt>
                <c:pt idx="78">
                  <c:v>1098</c:v>
                </c:pt>
                <c:pt idx="79">
                  <c:v>1651</c:v>
                </c:pt>
                <c:pt idx="80">
                  <c:v>1926.5</c:v>
                </c:pt>
                <c:pt idx="81">
                  <c:v>2210.5</c:v>
                </c:pt>
                <c:pt idx="82">
                  <c:v>191.5</c:v>
                </c:pt>
                <c:pt idx="83">
                  <c:v>178</c:v>
                </c:pt>
                <c:pt idx="84">
                  <c:v>2</c:v>
                </c:pt>
                <c:pt idx="85">
                  <c:v>105.5</c:v>
                </c:pt>
                <c:pt idx="86">
                  <c:v>265</c:v>
                </c:pt>
                <c:pt idx="87">
                  <c:v>3361</c:v>
                </c:pt>
                <c:pt idx="88">
                  <c:v>359.5</c:v>
                </c:pt>
                <c:pt idx="89">
                  <c:v>924</c:v>
                </c:pt>
                <c:pt idx="90">
                  <c:v>2034</c:v>
                </c:pt>
                <c:pt idx="91">
                  <c:v>8</c:v>
                </c:pt>
                <c:pt idx="92">
                  <c:v>1589.5</c:v>
                </c:pt>
                <c:pt idx="93">
                  <c:v>1522</c:v>
                </c:pt>
                <c:pt idx="94">
                  <c:v>17.5</c:v>
                </c:pt>
                <c:pt idx="95">
                  <c:v>214.5</c:v>
                </c:pt>
                <c:pt idx="96">
                  <c:v>131.5</c:v>
                </c:pt>
                <c:pt idx="97">
                  <c:v>1706</c:v>
                </c:pt>
                <c:pt idx="98">
                  <c:v>3061.5</c:v>
                </c:pt>
                <c:pt idx="99">
                  <c:v>992</c:v>
                </c:pt>
                <c:pt idx="100">
                  <c:v>2691.5</c:v>
                </c:pt>
                <c:pt idx="101">
                  <c:v>10</c:v>
                </c:pt>
                <c:pt idx="102">
                  <c:v>211</c:v>
                </c:pt>
                <c:pt idx="103">
                  <c:v>1028</c:v>
                </c:pt>
                <c:pt idx="104">
                  <c:v>104</c:v>
                </c:pt>
                <c:pt idx="105">
                  <c:v>2034</c:v>
                </c:pt>
                <c:pt idx="106">
                  <c:v>2765</c:v>
                </c:pt>
                <c:pt idx="107">
                  <c:v>2226.5</c:v>
                </c:pt>
                <c:pt idx="108">
                  <c:v>2443.5</c:v>
                </c:pt>
                <c:pt idx="109">
                  <c:v>1426.5</c:v>
                </c:pt>
                <c:pt idx="110">
                  <c:v>1765.5</c:v>
                </c:pt>
                <c:pt idx="111">
                  <c:v>1602.5</c:v>
                </c:pt>
                <c:pt idx="112">
                  <c:v>61.5</c:v>
                </c:pt>
                <c:pt idx="113">
                  <c:v>18</c:v>
                </c:pt>
                <c:pt idx="114">
                  <c:v>2574.5</c:v>
                </c:pt>
                <c:pt idx="115">
                  <c:v>1070</c:v>
                </c:pt>
                <c:pt idx="116">
                  <c:v>1544.5</c:v>
                </c:pt>
                <c:pt idx="117">
                  <c:v>457</c:v>
                </c:pt>
                <c:pt idx="118">
                  <c:v>153.5</c:v>
                </c:pt>
                <c:pt idx="119">
                  <c:v>3062</c:v>
                </c:pt>
                <c:pt idx="120">
                  <c:v>1215.5</c:v>
                </c:pt>
                <c:pt idx="121">
                  <c:v>2041.5</c:v>
                </c:pt>
                <c:pt idx="122">
                  <c:v>209</c:v>
                </c:pt>
                <c:pt idx="123">
                  <c:v>8</c:v>
                </c:pt>
                <c:pt idx="124">
                  <c:v>485</c:v>
                </c:pt>
                <c:pt idx="125">
                  <c:v>1438.5</c:v>
                </c:pt>
                <c:pt idx="126">
                  <c:v>86</c:v>
                </c:pt>
                <c:pt idx="127">
                  <c:v>1398</c:v>
                </c:pt>
                <c:pt idx="128">
                  <c:v>1741.5</c:v>
                </c:pt>
                <c:pt idx="129">
                  <c:v>372</c:v>
                </c:pt>
                <c:pt idx="130">
                  <c:v>8</c:v>
                </c:pt>
                <c:pt idx="131">
                  <c:v>1611.5</c:v>
                </c:pt>
                <c:pt idx="132">
                  <c:v>142</c:v>
                </c:pt>
                <c:pt idx="133">
                  <c:v>241.5</c:v>
                </c:pt>
                <c:pt idx="134">
                  <c:v>190.5</c:v>
                </c:pt>
                <c:pt idx="135">
                  <c:v>3031</c:v>
                </c:pt>
                <c:pt idx="136">
                  <c:v>1293.5</c:v>
                </c:pt>
                <c:pt idx="137">
                  <c:v>235</c:v>
                </c:pt>
                <c:pt idx="138">
                  <c:v>1908.5</c:v>
                </c:pt>
                <c:pt idx="139">
                  <c:v>612</c:v>
                </c:pt>
                <c:pt idx="140">
                  <c:v>3303</c:v>
                </c:pt>
                <c:pt idx="141">
                  <c:v>98</c:v>
                </c:pt>
                <c:pt idx="142">
                  <c:v>290.5</c:v>
                </c:pt>
                <c:pt idx="143">
                  <c:v>1346</c:v>
                </c:pt>
                <c:pt idx="144">
                  <c:v>979</c:v>
                </c:pt>
                <c:pt idx="145">
                  <c:v>61</c:v>
                </c:pt>
                <c:pt idx="146">
                  <c:v>292.5</c:v>
                </c:pt>
                <c:pt idx="147">
                  <c:v>735</c:v>
                </c:pt>
                <c:pt idx="148">
                  <c:v>2701</c:v>
                </c:pt>
                <c:pt idx="149">
                  <c:v>2861</c:v>
                </c:pt>
                <c:pt idx="150">
                  <c:v>49</c:v>
                </c:pt>
                <c:pt idx="151">
                  <c:v>809</c:v>
                </c:pt>
                <c:pt idx="152">
                  <c:v>1566</c:v>
                </c:pt>
                <c:pt idx="153">
                  <c:v>1512.5</c:v>
                </c:pt>
                <c:pt idx="154">
                  <c:v>108.5</c:v>
                </c:pt>
                <c:pt idx="155">
                  <c:v>522</c:v>
                </c:pt>
                <c:pt idx="156">
                  <c:v>160</c:v>
                </c:pt>
                <c:pt idx="157">
                  <c:v>1238.5</c:v>
                </c:pt>
                <c:pt idx="158">
                  <c:v>143</c:v>
                </c:pt>
                <c:pt idx="159">
                  <c:v>750.5</c:v>
                </c:pt>
                <c:pt idx="160">
                  <c:v>243.5</c:v>
                </c:pt>
                <c:pt idx="161">
                  <c:v>9.5</c:v>
                </c:pt>
                <c:pt idx="162">
                  <c:v>1072</c:v>
                </c:pt>
                <c:pt idx="163">
                  <c:v>856.5</c:v>
                </c:pt>
                <c:pt idx="164">
                  <c:v>1555.5</c:v>
                </c:pt>
                <c:pt idx="165">
                  <c:v>612.5</c:v>
                </c:pt>
                <c:pt idx="166">
                  <c:v>2216.5</c:v>
                </c:pt>
                <c:pt idx="167">
                  <c:v>369</c:v>
                </c:pt>
                <c:pt idx="168">
                  <c:v>1585.5</c:v>
                </c:pt>
                <c:pt idx="169">
                  <c:v>2656.5</c:v>
                </c:pt>
                <c:pt idx="170">
                  <c:v>178.5</c:v>
                </c:pt>
                <c:pt idx="171">
                  <c:v>110</c:v>
                </c:pt>
                <c:pt idx="172">
                  <c:v>3119</c:v>
                </c:pt>
                <c:pt idx="173">
                  <c:v>2237.5</c:v>
                </c:pt>
                <c:pt idx="174">
                  <c:v>144</c:v>
                </c:pt>
                <c:pt idx="175">
                  <c:v>1504</c:v>
                </c:pt>
                <c:pt idx="176">
                  <c:v>333.5</c:v>
                </c:pt>
                <c:pt idx="177">
                  <c:v>791.5</c:v>
                </c:pt>
                <c:pt idx="178">
                  <c:v>1778.5</c:v>
                </c:pt>
                <c:pt idx="179">
                  <c:v>26.5</c:v>
                </c:pt>
                <c:pt idx="180">
                  <c:v>26.5</c:v>
                </c:pt>
                <c:pt idx="181">
                  <c:v>26.5</c:v>
                </c:pt>
                <c:pt idx="182">
                  <c:v>248.5</c:v>
                </c:pt>
                <c:pt idx="183">
                  <c:v>264.5</c:v>
                </c:pt>
                <c:pt idx="184">
                  <c:v>17</c:v>
                </c:pt>
                <c:pt idx="185">
                  <c:v>208.5</c:v>
                </c:pt>
                <c:pt idx="186">
                  <c:v>86</c:v>
                </c:pt>
                <c:pt idx="187">
                  <c:v>52.5</c:v>
                </c:pt>
                <c:pt idx="188">
                  <c:v>302</c:v>
                </c:pt>
                <c:pt idx="189">
                  <c:v>422.5</c:v>
                </c:pt>
                <c:pt idx="190">
                  <c:v>227.5</c:v>
                </c:pt>
                <c:pt idx="191">
                  <c:v>419</c:v>
                </c:pt>
                <c:pt idx="192">
                  <c:v>61</c:v>
                </c:pt>
                <c:pt idx="193">
                  <c:v>738.5</c:v>
                </c:pt>
                <c:pt idx="194">
                  <c:v>358.5</c:v>
                </c:pt>
                <c:pt idx="195">
                  <c:v>665</c:v>
                </c:pt>
                <c:pt idx="196">
                  <c:v>314</c:v>
                </c:pt>
                <c:pt idx="197">
                  <c:v>252</c:v>
                </c:pt>
                <c:pt idx="198">
                  <c:v>249.5</c:v>
                </c:pt>
                <c:pt idx="199">
                  <c:v>27</c:v>
                </c:pt>
                <c:pt idx="200">
                  <c:v>16</c:v>
                </c:pt>
                <c:pt idx="201">
                  <c:v>8</c:v>
                </c:pt>
                <c:pt idx="202">
                  <c:v>9</c:v>
                </c:pt>
                <c:pt idx="203">
                  <c:v>17.5</c:v>
                </c:pt>
                <c:pt idx="204">
                  <c:v>9.5</c:v>
                </c:pt>
                <c:pt idx="205">
                  <c:v>17</c:v>
                </c:pt>
                <c:pt idx="206">
                  <c:v>56.5</c:v>
                </c:pt>
                <c:pt idx="207">
                  <c:v>56.5</c:v>
                </c:pt>
                <c:pt idx="208">
                  <c:v>58</c:v>
                </c:pt>
                <c:pt idx="209">
                  <c:v>56.5</c:v>
                </c:pt>
                <c:pt idx="210">
                  <c:v>17</c:v>
                </c:pt>
                <c:pt idx="211">
                  <c:v>4</c:v>
                </c:pt>
                <c:pt idx="212">
                  <c:v>8</c:v>
                </c:pt>
                <c:pt idx="213">
                  <c:v>9.5</c:v>
                </c:pt>
                <c:pt idx="214">
                  <c:v>6</c:v>
                </c:pt>
                <c:pt idx="215">
                  <c:v>20</c:v>
                </c:pt>
                <c:pt idx="216">
                  <c:v>9</c:v>
                </c:pt>
                <c:pt idx="217">
                  <c:v>15</c:v>
                </c:pt>
                <c:pt idx="218">
                  <c:v>21</c:v>
                </c:pt>
                <c:pt idx="219">
                  <c:v>5.5</c:v>
                </c:pt>
                <c:pt idx="220">
                  <c:v>8</c:v>
                </c:pt>
                <c:pt idx="221">
                  <c:v>8</c:v>
                </c:pt>
                <c:pt idx="222">
                  <c:v>19.5</c:v>
                </c:pt>
                <c:pt idx="223">
                  <c:v>7.5</c:v>
                </c:pt>
                <c:pt idx="224">
                  <c:v>8.5</c:v>
                </c:pt>
                <c:pt idx="225">
                  <c:v>20</c:v>
                </c:pt>
                <c:pt idx="226">
                  <c:v>19</c:v>
                </c:pt>
                <c:pt idx="227">
                  <c:v>15.5</c:v>
                </c:pt>
                <c:pt idx="228">
                  <c:v>7</c:v>
                </c:pt>
                <c:pt idx="229">
                  <c:v>3</c:v>
                </c:pt>
                <c:pt idx="230">
                  <c:v>8.5</c:v>
                </c:pt>
                <c:pt idx="231">
                  <c:v>21</c:v>
                </c:pt>
                <c:pt idx="232">
                  <c:v>15</c:v>
                </c:pt>
                <c:pt idx="233">
                  <c:v>7.5</c:v>
                </c:pt>
                <c:pt idx="234">
                  <c:v>6.5</c:v>
                </c:pt>
                <c:pt idx="235">
                  <c:v>6</c:v>
                </c:pt>
                <c:pt idx="236">
                  <c:v>7.5</c:v>
                </c:pt>
                <c:pt idx="237">
                  <c:v>6.5</c:v>
                </c:pt>
                <c:pt idx="238">
                  <c:v>34.5</c:v>
                </c:pt>
                <c:pt idx="239">
                  <c:v>34.5</c:v>
                </c:pt>
                <c:pt idx="240">
                  <c:v>60</c:v>
                </c:pt>
                <c:pt idx="241">
                  <c:v>58</c:v>
                </c:pt>
                <c:pt idx="242">
                  <c:v>42</c:v>
                </c:pt>
                <c:pt idx="243">
                  <c:v>3</c:v>
                </c:pt>
                <c:pt idx="244">
                  <c:v>42</c:v>
                </c:pt>
                <c:pt idx="245">
                  <c:v>89</c:v>
                </c:pt>
                <c:pt idx="246">
                  <c:v>86.5</c:v>
                </c:pt>
                <c:pt idx="247">
                  <c:v>116.5</c:v>
                </c:pt>
                <c:pt idx="248">
                  <c:v>36</c:v>
                </c:pt>
                <c:pt idx="249">
                  <c:v>240.5</c:v>
                </c:pt>
                <c:pt idx="250">
                  <c:v>90</c:v>
                </c:pt>
                <c:pt idx="251">
                  <c:v>36</c:v>
                </c:pt>
                <c:pt idx="252">
                  <c:v>114</c:v>
                </c:pt>
                <c:pt idx="253">
                  <c:v>229</c:v>
                </c:pt>
                <c:pt idx="254">
                  <c:v>91</c:v>
                </c:pt>
                <c:pt idx="255">
                  <c:v>16</c:v>
                </c:pt>
                <c:pt idx="256">
                  <c:v>36</c:v>
                </c:pt>
                <c:pt idx="257">
                  <c:v>71</c:v>
                </c:pt>
                <c:pt idx="258">
                  <c:v>81</c:v>
                </c:pt>
                <c:pt idx="259">
                  <c:v>155</c:v>
                </c:pt>
                <c:pt idx="260">
                  <c:v>210</c:v>
                </c:pt>
                <c:pt idx="261">
                  <c:v>90</c:v>
                </c:pt>
                <c:pt idx="262">
                  <c:v>167</c:v>
                </c:pt>
                <c:pt idx="263">
                  <c:v>169</c:v>
                </c:pt>
                <c:pt idx="264">
                  <c:v>11</c:v>
                </c:pt>
                <c:pt idx="265">
                  <c:v>56</c:v>
                </c:pt>
                <c:pt idx="266">
                  <c:v>168</c:v>
                </c:pt>
                <c:pt idx="267">
                  <c:v>168.5</c:v>
                </c:pt>
                <c:pt idx="268">
                  <c:v>24.5</c:v>
                </c:pt>
                <c:pt idx="269">
                  <c:v>89</c:v>
                </c:pt>
                <c:pt idx="270">
                  <c:v>12</c:v>
                </c:pt>
                <c:pt idx="271">
                  <c:v>151.5</c:v>
                </c:pt>
                <c:pt idx="272">
                  <c:v>199.5</c:v>
                </c:pt>
                <c:pt idx="273">
                  <c:v>10</c:v>
                </c:pt>
                <c:pt idx="274">
                  <c:v>8</c:v>
                </c:pt>
                <c:pt idx="275">
                  <c:v>16</c:v>
                </c:pt>
                <c:pt idx="276">
                  <c:v>8</c:v>
                </c:pt>
                <c:pt idx="277">
                  <c:v>16</c:v>
                </c:pt>
                <c:pt idx="278">
                  <c:v>73.5</c:v>
                </c:pt>
                <c:pt idx="279">
                  <c:v>213.5</c:v>
                </c:pt>
                <c:pt idx="280">
                  <c:v>55.5</c:v>
                </c:pt>
                <c:pt idx="281">
                  <c:v>131.5</c:v>
                </c:pt>
                <c:pt idx="282">
                  <c:v>42</c:v>
                </c:pt>
                <c:pt idx="283">
                  <c:v>140.5</c:v>
                </c:pt>
                <c:pt idx="284">
                  <c:v>427</c:v>
                </c:pt>
                <c:pt idx="285">
                  <c:v>180.5</c:v>
                </c:pt>
                <c:pt idx="286">
                  <c:v>22</c:v>
                </c:pt>
                <c:pt idx="287">
                  <c:v>193</c:v>
                </c:pt>
                <c:pt idx="288">
                  <c:v>18</c:v>
                </c:pt>
                <c:pt idx="289">
                  <c:v>78.5</c:v>
                </c:pt>
                <c:pt idx="290">
                  <c:v>4.5</c:v>
                </c:pt>
                <c:pt idx="291">
                  <c:v>139.5</c:v>
                </c:pt>
                <c:pt idx="292">
                  <c:v>140.5</c:v>
                </c:pt>
                <c:pt idx="293">
                  <c:v>148</c:v>
                </c:pt>
                <c:pt idx="294">
                  <c:v>237</c:v>
                </c:pt>
                <c:pt idx="295">
                  <c:v>10.3</c:v>
                </c:pt>
                <c:pt idx="296">
                  <c:v>32</c:v>
                </c:pt>
                <c:pt idx="297">
                  <c:v>251.5</c:v>
                </c:pt>
                <c:pt idx="298">
                  <c:v>94.5</c:v>
                </c:pt>
                <c:pt idx="299">
                  <c:v>74</c:v>
                </c:pt>
                <c:pt idx="300">
                  <c:v>151</c:v>
                </c:pt>
                <c:pt idx="301">
                  <c:v>210.5</c:v>
                </c:pt>
                <c:pt idx="302">
                  <c:v>46</c:v>
                </c:pt>
                <c:pt idx="303">
                  <c:v>153.5</c:v>
                </c:pt>
                <c:pt idx="304">
                  <c:v>72</c:v>
                </c:pt>
                <c:pt idx="305">
                  <c:v>66</c:v>
                </c:pt>
                <c:pt idx="306">
                  <c:v>486.5</c:v>
                </c:pt>
                <c:pt idx="307">
                  <c:v>54</c:v>
                </c:pt>
                <c:pt idx="308">
                  <c:v>40</c:v>
                </c:pt>
                <c:pt idx="309">
                  <c:v>48</c:v>
                </c:pt>
                <c:pt idx="310">
                  <c:v>24</c:v>
                </c:pt>
                <c:pt idx="311">
                  <c:v>44</c:v>
                </c:pt>
                <c:pt idx="312">
                  <c:v>23</c:v>
                </c:pt>
                <c:pt idx="313">
                  <c:v>200</c:v>
                </c:pt>
                <c:pt idx="314">
                  <c:v>254</c:v>
                </c:pt>
                <c:pt idx="315">
                  <c:v>311</c:v>
                </c:pt>
                <c:pt idx="316">
                  <c:v>24</c:v>
                </c:pt>
                <c:pt idx="317">
                  <c:v>24</c:v>
                </c:pt>
                <c:pt idx="318">
                  <c:v>18</c:v>
                </c:pt>
                <c:pt idx="319">
                  <c:v>38</c:v>
                </c:pt>
                <c:pt idx="320">
                  <c:v>130</c:v>
                </c:pt>
                <c:pt idx="321">
                  <c:v>192.5</c:v>
                </c:pt>
                <c:pt idx="322">
                  <c:v>110</c:v>
                </c:pt>
                <c:pt idx="323">
                  <c:v>28</c:v>
                </c:pt>
                <c:pt idx="324">
                  <c:v>198</c:v>
                </c:pt>
                <c:pt idx="325">
                  <c:v>185.5</c:v>
                </c:pt>
                <c:pt idx="326">
                  <c:v>165</c:v>
                </c:pt>
                <c:pt idx="327">
                  <c:v>8</c:v>
                </c:pt>
                <c:pt idx="328">
                  <c:v>102</c:v>
                </c:pt>
                <c:pt idx="329">
                  <c:v>464</c:v>
                </c:pt>
                <c:pt idx="330">
                  <c:v>69.5</c:v>
                </c:pt>
                <c:pt idx="331">
                  <c:v>403</c:v>
                </c:pt>
                <c:pt idx="332">
                  <c:v>37</c:v>
                </c:pt>
                <c:pt idx="333">
                  <c:v>8</c:v>
                </c:pt>
                <c:pt idx="334">
                  <c:v>72</c:v>
                </c:pt>
                <c:pt idx="335">
                  <c:v>906</c:v>
                </c:pt>
                <c:pt idx="336">
                  <c:v>34</c:v>
                </c:pt>
                <c:pt idx="337">
                  <c:v>8</c:v>
                </c:pt>
                <c:pt idx="338">
                  <c:v>251.5</c:v>
                </c:pt>
                <c:pt idx="339">
                  <c:v>13</c:v>
                </c:pt>
                <c:pt idx="340">
                  <c:v>72</c:v>
                </c:pt>
                <c:pt idx="341">
                  <c:v>61</c:v>
                </c:pt>
                <c:pt idx="342">
                  <c:v>116</c:v>
                </c:pt>
                <c:pt idx="343">
                  <c:v>8</c:v>
                </c:pt>
                <c:pt idx="344">
                  <c:v>11</c:v>
                </c:pt>
                <c:pt idx="345">
                  <c:v>45</c:v>
                </c:pt>
                <c:pt idx="346">
                  <c:v>58.5</c:v>
                </c:pt>
                <c:pt idx="347">
                  <c:v>91</c:v>
                </c:pt>
                <c:pt idx="348">
                  <c:v>41</c:v>
                </c:pt>
                <c:pt idx="349">
                  <c:v>61</c:v>
                </c:pt>
                <c:pt idx="350">
                  <c:v>77</c:v>
                </c:pt>
                <c:pt idx="351">
                  <c:v>78</c:v>
                </c:pt>
                <c:pt idx="352">
                  <c:v>13</c:v>
                </c:pt>
                <c:pt idx="353">
                  <c:v>32</c:v>
                </c:pt>
                <c:pt idx="354">
                  <c:v>40</c:v>
                </c:pt>
                <c:pt idx="355">
                  <c:v>32</c:v>
                </c:pt>
                <c:pt idx="356">
                  <c:v>16</c:v>
                </c:pt>
                <c:pt idx="357">
                  <c:v>32</c:v>
                </c:pt>
                <c:pt idx="358">
                  <c:v>8</c:v>
                </c:pt>
                <c:pt idx="359">
                  <c:v>93</c:v>
                </c:pt>
                <c:pt idx="360">
                  <c:v>32</c:v>
                </c:pt>
                <c:pt idx="361">
                  <c:v>27</c:v>
                </c:pt>
                <c:pt idx="362">
                  <c:v>123</c:v>
                </c:pt>
                <c:pt idx="363">
                  <c:v>10</c:v>
                </c:pt>
                <c:pt idx="364">
                  <c:v>33</c:v>
                </c:pt>
                <c:pt idx="365">
                  <c:v>1064</c:v>
                </c:pt>
                <c:pt idx="366">
                  <c:v>8</c:v>
                </c:pt>
                <c:pt idx="367">
                  <c:v>8</c:v>
                </c:pt>
                <c:pt idx="368">
                  <c:v>2</c:v>
                </c:pt>
                <c:pt idx="369">
                  <c:v>41</c:v>
                </c:pt>
                <c:pt idx="370">
                  <c:v>1270</c:v>
                </c:pt>
                <c:pt idx="371">
                  <c:v>5</c:v>
                </c:pt>
                <c:pt idx="372">
                  <c:v>18</c:v>
                </c:pt>
                <c:pt idx="373">
                  <c:v>8</c:v>
                </c:pt>
                <c:pt idx="374">
                  <c:v>160</c:v>
                </c:pt>
                <c:pt idx="375">
                  <c:v>174</c:v>
                </c:pt>
                <c:pt idx="376">
                  <c:v>2142</c:v>
                </c:pt>
                <c:pt idx="377">
                  <c:v>5</c:v>
                </c:pt>
                <c:pt idx="378">
                  <c:v>27</c:v>
                </c:pt>
                <c:pt idx="379">
                  <c:v>265</c:v>
                </c:pt>
                <c:pt idx="380">
                  <c:v>8</c:v>
                </c:pt>
                <c:pt idx="381">
                  <c:v>18</c:v>
                </c:pt>
                <c:pt idx="382">
                  <c:v>65</c:v>
                </c:pt>
                <c:pt idx="383">
                  <c:v>10</c:v>
                </c:pt>
                <c:pt idx="384">
                  <c:v>42</c:v>
                </c:pt>
                <c:pt idx="385">
                  <c:v>581.5</c:v>
                </c:pt>
                <c:pt idx="386">
                  <c:v>14</c:v>
                </c:pt>
                <c:pt idx="387">
                  <c:v>1989</c:v>
                </c:pt>
                <c:pt idx="388">
                  <c:v>54</c:v>
                </c:pt>
                <c:pt idx="389">
                  <c:v>27</c:v>
                </c:pt>
                <c:pt idx="390">
                  <c:v>26.5</c:v>
                </c:pt>
                <c:pt idx="391">
                  <c:v>21</c:v>
                </c:pt>
                <c:pt idx="392">
                  <c:v>48</c:v>
                </c:pt>
                <c:pt idx="393">
                  <c:v>62</c:v>
                </c:pt>
                <c:pt idx="394">
                  <c:v>25</c:v>
                </c:pt>
                <c:pt idx="395">
                  <c:v>62</c:v>
                </c:pt>
                <c:pt idx="396">
                  <c:v>5</c:v>
                </c:pt>
                <c:pt idx="397">
                  <c:v>16</c:v>
                </c:pt>
                <c:pt idx="398">
                  <c:v>16</c:v>
                </c:pt>
                <c:pt idx="399">
                  <c:v>17</c:v>
                </c:pt>
              </c:numCache>
            </c:numRef>
          </c:xVal>
          <c:yVal>
            <c:numRef>
              <c:f>'690_wf_sum'!$I$2:$I$401</c:f>
              <c:numCache>
                <c:formatCode>General</c:formatCode>
                <c:ptCount val="400"/>
                <c:pt idx="0">
                  <c:v>515.75</c:v>
                </c:pt>
                <c:pt idx="1">
                  <c:v>2281.7399999999998</c:v>
                </c:pt>
                <c:pt idx="2">
                  <c:v>2794.67</c:v>
                </c:pt>
                <c:pt idx="3">
                  <c:v>2390.77</c:v>
                </c:pt>
                <c:pt idx="4">
                  <c:v>3986.91</c:v>
                </c:pt>
                <c:pt idx="5">
                  <c:v>2794.67</c:v>
                </c:pt>
                <c:pt idx="6">
                  <c:v>3490.41</c:v>
                </c:pt>
                <c:pt idx="7">
                  <c:v>594.78</c:v>
                </c:pt>
                <c:pt idx="8">
                  <c:v>2794.67</c:v>
                </c:pt>
                <c:pt idx="9">
                  <c:v>529.98</c:v>
                </c:pt>
                <c:pt idx="10">
                  <c:v>353.65</c:v>
                </c:pt>
                <c:pt idx="11">
                  <c:v>2507.59</c:v>
                </c:pt>
                <c:pt idx="12">
                  <c:v>2767.63</c:v>
                </c:pt>
                <c:pt idx="13">
                  <c:v>720.64</c:v>
                </c:pt>
                <c:pt idx="14">
                  <c:v>915.2</c:v>
                </c:pt>
                <c:pt idx="15">
                  <c:v>2751.63</c:v>
                </c:pt>
                <c:pt idx="16">
                  <c:v>410.63</c:v>
                </c:pt>
                <c:pt idx="17">
                  <c:v>1033.1300000000001</c:v>
                </c:pt>
                <c:pt idx="18">
                  <c:v>3094.39</c:v>
                </c:pt>
                <c:pt idx="19">
                  <c:v>362.5</c:v>
                </c:pt>
                <c:pt idx="20">
                  <c:v>2287.38</c:v>
                </c:pt>
                <c:pt idx="21">
                  <c:v>4636.63</c:v>
                </c:pt>
                <c:pt idx="22">
                  <c:v>594.5</c:v>
                </c:pt>
                <c:pt idx="23">
                  <c:v>362.5</c:v>
                </c:pt>
                <c:pt idx="24">
                  <c:v>297.25</c:v>
                </c:pt>
                <c:pt idx="25">
                  <c:v>2184</c:v>
                </c:pt>
                <c:pt idx="26">
                  <c:v>337</c:v>
                </c:pt>
                <c:pt idx="27">
                  <c:v>633.55999999999995</c:v>
                </c:pt>
                <c:pt idx="28">
                  <c:v>476.13</c:v>
                </c:pt>
                <c:pt idx="29">
                  <c:v>1665.63</c:v>
                </c:pt>
                <c:pt idx="30">
                  <c:v>1054.67</c:v>
                </c:pt>
                <c:pt idx="31">
                  <c:v>5294</c:v>
                </c:pt>
                <c:pt idx="32">
                  <c:v>5792.21</c:v>
                </c:pt>
                <c:pt idx="33">
                  <c:v>4640.9799999999996</c:v>
                </c:pt>
                <c:pt idx="34">
                  <c:v>246.4</c:v>
                </c:pt>
                <c:pt idx="35">
                  <c:v>2192</c:v>
                </c:pt>
                <c:pt idx="36">
                  <c:v>7258.43</c:v>
                </c:pt>
                <c:pt idx="37">
                  <c:v>10888.91</c:v>
                </c:pt>
                <c:pt idx="38">
                  <c:v>986.8</c:v>
                </c:pt>
                <c:pt idx="39">
                  <c:v>9212.65</c:v>
                </c:pt>
                <c:pt idx="40">
                  <c:v>4599.6899999999996</c:v>
                </c:pt>
                <c:pt idx="41">
                  <c:v>11195.01</c:v>
                </c:pt>
                <c:pt idx="42">
                  <c:v>7088.27</c:v>
                </c:pt>
                <c:pt idx="43">
                  <c:v>10368.33</c:v>
                </c:pt>
                <c:pt idx="44">
                  <c:v>726.81</c:v>
                </c:pt>
                <c:pt idx="45">
                  <c:v>1806.71</c:v>
                </c:pt>
                <c:pt idx="46">
                  <c:v>2661.75</c:v>
                </c:pt>
                <c:pt idx="47">
                  <c:v>66811.03</c:v>
                </c:pt>
                <c:pt idx="48">
                  <c:v>1005.76</c:v>
                </c:pt>
                <c:pt idx="49">
                  <c:v>116222.63</c:v>
                </c:pt>
                <c:pt idx="50">
                  <c:v>10906.76</c:v>
                </c:pt>
                <c:pt idx="51">
                  <c:v>12597.88</c:v>
                </c:pt>
                <c:pt idx="52">
                  <c:v>14569.04</c:v>
                </c:pt>
                <c:pt idx="53">
                  <c:v>28840.99</c:v>
                </c:pt>
                <c:pt idx="54">
                  <c:v>60017.67</c:v>
                </c:pt>
                <c:pt idx="55">
                  <c:v>38045.620000000003</c:v>
                </c:pt>
                <c:pt idx="56">
                  <c:v>43277.89</c:v>
                </c:pt>
                <c:pt idx="57">
                  <c:v>38307.06</c:v>
                </c:pt>
                <c:pt idx="58">
                  <c:v>567.01</c:v>
                </c:pt>
                <c:pt idx="59">
                  <c:v>7758.86</c:v>
                </c:pt>
                <c:pt idx="60">
                  <c:v>941.84</c:v>
                </c:pt>
                <c:pt idx="61">
                  <c:v>82562.19</c:v>
                </c:pt>
                <c:pt idx="62">
                  <c:v>13679.93</c:v>
                </c:pt>
                <c:pt idx="63">
                  <c:v>32253.55</c:v>
                </c:pt>
                <c:pt idx="64">
                  <c:v>48911.53</c:v>
                </c:pt>
                <c:pt idx="65">
                  <c:v>6512.28</c:v>
                </c:pt>
                <c:pt idx="66">
                  <c:v>8055.98</c:v>
                </c:pt>
                <c:pt idx="67">
                  <c:v>861.41</c:v>
                </c:pt>
                <c:pt idx="68">
                  <c:v>8548.52</c:v>
                </c:pt>
                <c:pt idx="69">
                  <c:v>41117.51</c:v>
                </c:pt>
                <c:pt idx="70">
                  <c:v>23756.58</c:v>
                </c:pt>
                <c:pt idx="71">
                  <c:v>1887.27</c:v>
                </c:pt>
                <c:pt idx="72">
                  <c:v>137590.63</c:v>
                </c:pt>
                <c:pt idx="73">
                  <c:v>2720.31</c:v>
                </c:pt>
                <c:pt idx="74">
                  <c:v>3286.8</c:v>
                </c:pt>
                <c:pt idx="75">
                  <c:v>99452.73</c:v>
                </c:pt>
                <c:pt idx="76">
                  <c:v>84169.66</c:v>
                </c:pt>
                <c:pt idx="77">
                  <c:v>80785.16</c:v>
                </c:pt>
                <c:pt idx="78">
                  <c:v>17876.13</c:v>
                </c:pt>
                <c:pt idx="79">
                  <c:v>45293.2</c:v>
                </c:pt>
                <c:pt idx="80">
                  <c:v>69053.06</c:v>
                </c:pt>
                <c:pt idx="81">
                  <c:v>100514.35</c:v>
                </c:pt>
                <c:pt idx="82">
                  <c:v>4251.8900000000003</c:v>
                </c:pt>
                <c:pt idx="83">
                  <c:v>5550.96</c:v>
                </c:pt>
                <c:pt idx="84">
                  <c:v>56.68</c:v>
                </c:pt>
                <c:pt idx="85">
                  <c:v>3362.31</c:v>
                </c:pt>
                <c:pt idx="86">
                  <c:v>8771.34</c:v>
                </c:pt>
                <c:pt idx="87">
                  <c:v>114124.93</c:v>
                </c:pt>
                <c:pt idx="88">
                  <c:v>11789.82</c:v>
                </c:pt>
                <c:pt idx="89">
                  <c:v>29584.33</c:v>
                </c:pt>
                <c:pt idx="90">
                  <c:v>65057.55</c:v>
                </c:pt>
                <c:pt idx="91">
                  <c:v>246.16</c:v>
                </c:pt>
                <c:pt idx="92">
                  <c:v>70737.399999999994</c:v>
                </c:pt>
                <c:pt idx="93">
                  <c:v>48948.94</c:v>
                </c:pt>
                <c:pt idx="94">
                  <c:v>570.35</c:v>
                </c:pt>
                <c:pt idx="95">
                  <c:v>9140.84</c:v>
                </c:pt>
                <c:pt idx="96">
                  <c:v>4287.03</c:v>
                </c:pt>
                <c:pt idx="97">
                  <c:v>53571.86</c:v>
                </c:pt>
                <c:pt idx="98">
                  <c:v>140147.65</c:v>
                </c:pt>
                <c:pt idx="99">
                  <c:v>29006.85</c:v>
                </c:pt>
                <c:pt idx="100">
                  <c:v>87243.7</c:v>
                </c:pt>
                <c:pt idx="101">
                  <c:v>343.49</c:v>
                </c:pt>
                <c:pt idx="102">
                  <c:v>6895.35</c:v>
                </c:pt>
                <c:pt idx="103">
                  <c:v>31271.11</c:v>
                </c:pt>
                <c:pt idx="104">
                  <c:v>3330.24</c:v>
                </c:pt>
                <c:pt idx="105">
                  <c:v>64169.13</c:v>
                </c:pt>
                <c:pt idx="106">
                  <c:v>97654.57</c:v>
                </c:pt>
                <c:pt idx="107">
                  <c:v>57700.22</c:v>
                </c:pt>
                <c:pt idx="108">
                  <c:v>85398.399999999994</c:v>
                </c:pt>
                <c:pt idx="109">
                  <c:v>62459.24</c:v>
                </c:pt>
                <c:pt idx="110">
                  <c:v>52630.07</c:v>
                </c:pt>
                <c:pt idx="111">
                  <c:v>49871.09</c:v>
                </c:pt>
                <c:pt idx="112">
                  <c:v>2007.9</c:v>
                </c:pt>
                <c:pt idx="113">
                  <c:v>592.97</c:v>
                </c:pt>
                <c:pt idx="114">
                  <c:v>82880.88</c:v>
                </c:pt>
                <c:pt idx="115">
                  <c:v>34765.01</c:v>
                </c:pt>
                <c:pt idx="116">
                  <c:v>47593.39</c:v>
                </c:pt>
                <c:pt idx="117">
                  <c:v>14776.36</c:v>
                </c:pt>
                <c:pt idx="118">
                  <c:v>6629.37</c:v>
                </c:pt>
                <c:pt idx="119">
                  <c:v>103026.25</c:v>
                </c:pt>
                <c:pt idx="120">
                  <c:v>55408.37</c:v>
                </c:pt>
                <c:pt idx="121">
                  <c:v>66272.36</c:v>
                </c:pt>
                <c:pt idx="122">
                  <c:v>9517.7800000000007</c:v>
                </c:pt>
                <c:pt idx="123">
                  <c:v>246.16</c:v>
                </c:pt>
                <c:pt idx="124">
                  <c:v>15716.88</c:v>
                </c:pt>
                <c:pt idx="125">
                  <c:v>43561</c:v>
                </c:pt>
                <c:pt idx="126">
                  <c:v>3694.62</c:v>
                </c:pt>
                <c:pt idx="127">
                  <c:v>44937.21</c:v>
                </c:pt>
                <c:pt idx="128">
                  <c:v>80206.66</c:v>
                </c:pt>
                <c:pt idx="129">
                  <c:v>12004.88</c:v>
                </c:pt>
                <c:pt idx="130">
                  <c:v>246.16</c:v>
                </c:pt>
                <c:pt idx="131">
                  <c:v>52081.55</c:v>
                </c:pt>
                <c:pt idx="132">
                  <c:v>4721.04</c:v>
                </c:pt>
                <c:pt idx="133">
                  <c:v>11368.77</c:v>
                </c:pt>
                <c:pt idx="134">
                  <c:v>5695.3</c:v>
                </c:pt>
                <c:pt idx="135">
                  <c:v>92273.01</c:v>
                </c:pt>
                <c:pt idx="136">
                  <c:v>58825.16</c:v>
                </c:pt>
                <c:pt idx="137">
                  <c:v>7861.86</c:v>
                </c:pt>
                <c:pt idx="138">
                  <c:v>85658.85</c:v>
                </c:pt>
                <c:pt idx="139">
                  <c:v>18345.810000000001</c:v>
                </c:pt>
                <c:pt idx="140">
                  <c:v>108787.82</c:v>
                </c:pt>
                <c:pt idx="141">
                  <c:v>3252.8</c:v>
                </c:pt>
                <c:pt idx="142">
                  <c:v>12908.99</c:v>
                </c:pt>
                <c:pt idx="143">
                  <c:v>43310.35</c:v>
                </c:pt>
                <c:pt idx="144">
                  <c:v>43877.38</c:v>
                </c:pt>
                <c:pt idx="145">
                  <c:v>1816.78</c:v>
                </c:pt>
                <c:pt idx="146">
                  <c:v>13419.7</c:v>
                </c:pt>
                <c:pt idx="147">
                  <c:v>23374.38</c:v>
                </c:pt>
                <c:pt idx="148">
                  <c:v>83443.009999999995</c:v>
                </c:pt>
                <c:pt idx="149">
                  <c:v>90142.68</c:v>
                </c:pt>
                <c:pt idx="150">
                  <c:v>1526.31</c:v>
                </c:pt>
                <c:pt idx="151">
                  <c:v>25062.22</c:v>
                </c:pt>
                <c:pt idx="152">
                  <c:v>68763.81</c:v>
                </c:pt>
                <c:pt idx="153">
                  <c:v>47413.99</c:v>
                </c:pt>
                <c:pt idx="154">
                  <c:v>5141.3599999999997</c:v>
                </c:pt>
                <c:pt idx="155">
                  <c:v>16775.490000000002</c:v>
                </c:pt>
                <c:pt idx="156">
                  <c:v>2881.11</c:v>
                </c:pt>
                <c:pt idx="157">
                  <c:v>36408.620000000003</c:v>
                </c:pt>
                <c:pt idx="158">
                  <c:v>4681.41</c:v>
                </c:pt>
                <c:pt idx="159">
                  <c:v>25663.48</c:v>
                </c:pt>
                <c:pt idx="160">
                  <c:v>11368.19</c:v>
                </c:pt>
                <c:pt idx="161">
                  <c:v>320.24</c:v>
                </c:pt>
                <c:pt idx="162">
                  <c:v>32949.11</c:v>
                </c:pt>
                <c:pt idx="163">
                  <c:v>38412.300000000003</c:v>
                </c:pt>
                <c:pt idx="164">
                  <c:v>50414.47</c:v>
                </c:pt>
                <c:pt idx="165">
                  <c:v>28123.18</c:v>
                </c:pt>
                <c:pt idx="166">
                  <c:v>103758.89</c:v>
                </c:pt>
                <c:pt idx="167">
                  <c:v>12407.67</c:v>
                </c:pt>
                <c:pt idx="168">
                  <c:v>57783.93</c:v>
                </c:pt>
                <c:pt idx="169">
                  <c:v>125679.2</c:v>
                </c:pt>
                <c:pt idx="170">
                  <c:v>5643.45</c:v>
                </c:pt>
                <c:pt idx="171">
                  <c:v>5165</c:v>
                </c:pt>
                <c:pt idx="172">
                  <c:v>100839.39</c:v>
                </c:pt>
                <c:pt idx="173">
                  <c:v>96932.31</c:v>
                </c:pt>
                <c:pt idx="174">
                  <c:v>4917.29</c:v>
                </c:pt>
                <c:pt idx="175">
                  <c:v>49626.64</c:v>
                </c:pt>
                <c:pt idx="176">
                  <c:v>10114.43</c:v>
                </c:pt>
                <c:pt idx="177">
                  <c:v>26010.54</c:v>
                </c:pt>
                <c:pt idx="178">
                  <c:v>80222.429999999993</c:v>
                </c:pt>
                <c:pt idx="179">
                  <c:v>1233.21</c:v>
                </c:pt>
                <c:pt idx="180">
                  <c:v>1501.83</c:v>
                </c:pt>
                <c:pt idx="181">
                  <c:v>926.57</c:v>
                </c:pt>
                <c:pt idx="182">
                  <c:v>10400.66</c:v>
                </c:pt>
                <c:pt idx="183">
                  <c:v>12333.28</c:v>
                </c:pt>
                <c:pt idx="184">
                  <c:v>261.45</c:v>
                </c:pt>
                <c:pt idx="185">
                  <c:v>8381.49</c:v>
                </c:pt>
                <c:pt idx="186">
                  <c:v>3751.72</c:v>
                </c:pt>
                <c:pt idx="187">
                  <c:v>2234.85</c:v>
                </c:pt>
                <c:pt idx="188">
                  <c:v>10955.7</c:v>
                </c:pt>
                <c:pt idx="189">
                  <c:v>17065.080000000002</c:v>
                </c:pt>
                <c:pt idx="190">
                  <c:v>8118.08</c:v>
                </c:pt>
                <c:pt idx="191">
                  <c:v>15040.51</c:v>
                </c:pt>
                <c:pt idx="192">
                  <c:v>3094.68</c:v>
                </c:pt>
                <c:pt idx="193">
                  <c:v>30388.33</c:v>
                </c:pt>
                <c:pt idx="194">
                  <c:v>12879.15</c:v>
                </c:pt>
                <c:pt idx="195">
                  <c:v>29847</c:v>
                </c:pt>
                <c:pt idx="196">
                  <c:v>14011.92</c:v>
                </c:pt>
                <c:pt idx="197">
                  <c:v>10332.48</c:v>
                </c:pt>
                <c:pt idx="198">
                  <c:v>10457.35</c:v>
                </c:pt>
                <c:pt idx="199">
                  <c:v>1120.1600000000001</c:v>
                </c:pt>
                <c:pt idx="200">
                  <c:v>638.16</c:v>
                </c:pt>
                <c:pt idx="201">
                  <c:v>293.12</c:v>
                </c:pt>
                <c:pt idx="202">
                  <c:v>370.22</c:v>
                </c:pt>
                <c:pt idx="203">
                  <c:v>711.32</c:v>
                </c:pt>
                <c:pt idx="204">
                  <c:v>399.44</c:v>
                </c:pt>
                <c:pt idx="205">
                  <c:v>609.17999999999995</c:v>
                </c:pt>
                <c:pt idx="206">
                  <c:v>1658.04</c:v>
                </c:pt>
                <c:pt idx="207">
                  <c:v>2419.21</c:v>
                </c:pt>
                <c:pt idx="208">
                  <c:v>1698.48</c:v>
                </c:pt>
                <c:pt idx="209">
                  <c:v>1998.75</c:v>
                </c:pt>
                <c:pt idx="210">
                  <c:v>589.75</c:v>
                </c:pt>
                <c:pt idx="211">
                  <c:v>174</c:v>
                </c:pt>
                <c:pt idx="212">
                  <c:v>232</c:v>
                </c:pt>
                <c:pt idx="213">
                  <c:v>480.23</c:v>
                </c:pt>
                <c:pt idx="214">
                  <c:v>248.94</c:v>
                </c:pt>
                <c:pt idx="215">
                  <c:v>696.5</c:v>
                </c:pt>
                <c:pt idx="216">
                  <c:v>388.26</c:v>
                </c:pt>
                <c:pt idx="217">
                  <c:v>519.11</c:v>
                </c:pt>
                <c:pt idx="218">
                  <c:v>876.2</c:v>
                </c:pt>
                <c:pt idx="219">
                  <c:v>329.34</c:v>
                </c:pt>
                <c:pt idx="220">
                  <c:v>269.60000000000002</c:v>
                </c:pt>
                <c:pt idx="221">
                  <c:v>319.36</c:v>
                </c:pt>
                <c:pt idx="222">
                  <c:v>661.68</c:v>
                </c:pt>
                <c:pt idx="223">
                  <c:v>379.13</c:v>
                </c:pt>
                <c:pt idx="224">
                  <c:v>369.75</c:v>
                </c:pt>
                <c:pt idx="225">
                  <c:v>490.98</c:v>
                </c:pt>
                <c:pt idx="226">
                  <c:v>842.72</c:v>
                </c:pt>
                <c:pt idx="227">
                  <c:v>538.55999999999995</c:v>
                </c:pt>
                <c:pt idx="228">
                  <c:v>290.43</c:v>
                </c:pt>
                <c:pt idx="229">
                  <c:v>84.18</c:v>
                </c:pt>
                <c:pt idx="230">
                  <c:v>352.67</c:v>
                </c:pt>
                <c:pt idx="231">
                  <c:v>964.68</c:v>
                </c:pt>
                <c:pt idx="232">
                  <c:v>727.12</c:v>
                </c:pt>
                <c:pt idx="233">
                  <c:v>315.68</c:v>
                </c:pt>
                <c:pt idx="234">
                  <c:v>182.39</c:v>
                </c:pt>
                <c:pt idx="235">
                  <c:v>248.94</c:v>
                </c:pt>
                <c:pt idx="236">
                  <c:v>315.68</c:v>
                </c:pt>
                <c:pt idx="237">
                  <c:v>186.94</c:v>
                </c:pt>
                <c:pt idx="238">
                  <c:v>1456.44</c:v>
                </c:pt>
                <c:pt idx="239">
                  <c:v>1586.82</c:v>
                </c:pt>
                <c:pt idx="240">
                  <c:v>2418.2399999999998</c:v>
                </c:pt>
                <c:pt idx="241">
                  <c:v>2407.1999999999998</c:v>
                </c:pt>
                <c:pt idx="242">
                  <c:v>1575.52</c:v>
                </c:pt>
                <c:pt idx="243">
                  <c:v>173.4</c:v>
                </c:pt>
                <c:pt idx="244">
                  <c:v>1575.52</c:v>
                </c:pt>
                <c:pt idx="245">
                  <c:v>2845.95</c:v>
                </c:pt>
                <c:pt idx="246">
                  <c:v>1367.01</c:v>
                </c:pt>
                <c:pt idx="247">
                  <c:v>4855.99</c:v>
                </c:pt>
                <c:pt idx="248">
                  <c:v>1268.82</c:v>
                </c:pt>
                <c:pt idx="249">
                  <c:v>10475.4</c:v>
                </c:pt>
                <c:pt idx="250">
                  <c:v>3646.27</c:v>
                </c:pt>
                <c:pt idx="251">
                  <c:v>1664.4</c:v>
                </c:pt>
                <c:pt idx="252">
                  <c:v>4262.97</c:v>
                </c:pt>
                <c:pt idx="253">
                  <c:v>8104.87</c:v>
                </c:pt>
                <c:pt idx="254">
                  <c:v>3879</c:v>
                </c:pt>
                <c:pt idx="255">
                  <c:v>567.04</c:v>
                </c:pt>
                <c:pt idx="256">
                  <c:v>1503.28</c:v>
                </c:pt>
                <c:pt idx="257">
                  <c:v>2537.64</c:v>
                </c:pt>
                <c:pt idx="258">
                  <c:v>2761.71</c:v>
                </c:pt>
                <c:pt idx="259">
                  <c:v>6566.96</c:v>
                </c:pt>
                <c:pt idx="260">
                  <c:v>9762.9</c:v>
                </c:pt>
                <c:pt idx="261">
                  <c:v>2757.3</c:v>
                </c:pt>
                <c:pt idx="262">
                  <c:v>7105.76</c:v>
                </c:pt>
                <c:pt idx="263">
                  <c:v>7323.6</c:v>
                </c:pt>
                <c:pt idx="264">
                  <c:v>297</c:v>
                </c:pt>
                <c:pt idx="265">
                  <c:v>3164</c:v>
                </c:pt>
                <c:pt idx="266">
                  <c:v>4959.08</c:v>
                </c:pt>
                <c:pt idx="267">
                  <c:v>4979.9799999999996</c:v>
                </c:pt>
                <c:pt idx="268">
                  <c:v>1154.01</c:v>
                </c:pt>
                <c:pt idx="269">
                  <c:v>4104.7700000000004</c:v>
                </c:pt>
                <c:pt idx="270">
                  <c:v>499</c:v>
                </c:pt>
                <c:pt idx="271">
                  <c:v>4429.74</c:v>
                </c:pt>
                <c:pt idx="272">
                  <c:v>9147.07</c:v>
                </c:pt>
                <c:pt idx="273">
                  <c:v>600</c:v>
                </c:pt>
                <c:pt idx="274">
                  <c:v>480</c:v>
                </c:pt>
                <c:pt idx="275">
                  <c:v>471.84</c:v>
                </c:pt>
                <c:pt idx="276">
                  <c:v>232.8</c:v>
                </c:pt>
                <c:pt idx="277">
                  <c:v>471.84</c:v>
                </c:pt>
                <c:pt idx="278">
                  <c:v>2615.33</c:v>
                </c:pt>
                <c:pt idx="279">
                  <c:v>6654.6</c:v>
                </c:pt>
                <c:pt idx="280">
                  <c:v>1826.45</c:v>
                </c:pt>
                <c:pt idx="281">
                  <c:v>4300.8999999999996</c:v>
                </c:pt>
                <c:pt idx="282">
                  <c:v>1917.6</c:v>
                </c:pt>
                <c:pt idx="283">
                  <c:v>6313.8</c:v>
                </c:pt>
                <c:pt idx="284">
                  <c:v>19151.78</c:v>
                </c:pt>
                <c:pt idx="285">
                  <c:v>8411.06</c:v>
                </c:pt>
                <c:pt idx="286">
                  <c:v>689.76</c:v>
                </c:pt>
                <c:pt idx="287">
                  <c:v>8384.4</c:v>
                </c:pt>
                <c:pt idx="288">
                  <c:v>801.42</c:v>
                </c:pt>
                <c:pt idx="289">
                  <c:v>3417</c:v>
                </c:pt>
                <c:pt idx="290">
                  <c:v>165.26</c:v>
                </c:pt>
                <c:pt idx="291">
                  <c:v>6415.8</c:v>
                </c:pt>
                <c:pt idx="292">
                  <c:v>6133.2</c:v>
                </c:pt>
                <c:pt idx="293">
                  <c:v>4481.2299999999996</c:v>
                </c:pt>
                <c:pt idx="294">
                  <c:v>7074.94</c:v>
                </c:pt>
                <c:pt idx="295">
                  <c:v>237.03</c:v>
                </c:pt>
                <c:pt idx="296">
                  <c:v>1305.5999999999999</c:v>
                </c:pt>
                <c:pt idx="297">
                  <c:v>7396.47</c:v>
                </c:pt>
                <c:pt idx="298">
                  <c:v>2796.78</c:v>
                </c:pt>
                <c:pt idx="299">
                  <c:v>3148.17</c:v>
                </c:pt>
                <c:pt idx="300">
                  <c:v>6774.4</c:v>
                </c:pt>
                <c:pt idx="301">
                  <c:v>6653.15</c:v>
                </c:pt>
                <c:pt idx="302">
                  <c:v>1446.46</c:v>
                </c:pt>
                <c:pt idx="303">
                  <c:v>5072.93</c:v>
                </c:pt>
                <c:pt idx="304">
                  <c:v>3277.23</c:v>
                </c:pt>
                <c:pt idx="305">
                  <c:v>2636.05</c:v>
                </c:pt>
                <c:pt idx="306">
                  <c:v>22033.48</c:v>
                </c:pt>
                <c:pt idx="307">
                  <c:v>1728</c:v>
                </c:pt>
                <c:pt idx="308">
                  <c:v>600</c:v>
                </c:pt>
                <c:pt idx="309">
                  <c:v>1408</c:v>
                </c:pt>
                <c:pt idx="310">
                  <c:v>696</c:v>
                </c:pt>
                <c:pt idx="311">
                  <c:v>714</c:v>
                </c:pt>
                <c:pt idx="312">
                  <c:v>398.5</c:v>
                </c:pt>
                <c:pt idx="313">
                  <c:v>5945</c:v>
                </c:pt>
                <c:pt idx="314">
                  <c:v>7929.5</c:v>
                </c:pt>
                <c:pt idx="315">
                  <c:v>9150.5</c:v>
                </c:pt>
                <c:pt idx="316">
                  <c:v>696</c:v>
                </c:pt>
                <c:pt idx="317">
                  <c:v>696</c:v>
                </c:pt>
                <c:pt idx="318">
                  <c:v>725</c:v>
                </c:pt>
                <c:pt idx="319">
                  <c:v>1121</c:v>
                </c:pt>
                <c:pt idx="320">
                  <c:v>3037</c:v>
                </c:pt>
                <c:pt idx="321">
                  <c:v>3445</c:v>
                </c:pt>
                <c:pt idx="322">
                  <c:v>3206</c:v>
                </c:pt>
                <c:pt idx="323">
                  <c:v>736</c:v>
                </c:pt>
                <c:pt idx="324">
                  <c:v>7057</c:v>
                </c:pt>
                <c:pt idx="325">
                  <c:v>6109</c:v>
                </c:pt>
                <c:pt idx="326">
                  <c:v>5830</c:v>
                </c:pt>
                <c:pt idx="327">
                  <c:v>244</c:v>
                </c:pt>
                <c:pt idx="328">
                  <c:v>2495.5</c:v>
                </c:pt>
                <c:pt idx="329">
                  <c:v>15478</c:v>
                </c:pt>
                <c:pt idx="330">
                  <c:v>1233.5</c:v>
                </c:pt>
                <c:pt idx="331">
                  <c:v>12519</c:v>
                </c:pt>
                <c:pt idx="332">
                  <c:v>1184</c:v>
                </c:pt>
                <c:pt idx="333">
                  <c:v>232</c:v>
                </c:pt>
                <c:pt idx="334">
                  <c:v>2096</c:v>
                </c:pt>
                <c:pt idx="335">
                  <c:v>30267</c:v>
                </c:pt>
                <c:pt idx="336">
                  <c:v>1239</c:v>
                </c:pt>
                <c:pt idx="337">
                  <c:v>120</c:v>
                </c:pt>
                <c:pt idx="338">
                  <c:v>9425</c:v>
                </c:pt>
                <c:pt idx="339">
                  <c:v>377</c:v>
                </c:pt>
                <c:pt idx="340">
                  <c:v>2352</c:v>
                </c:pt>
                <c:pt idx="341">
                  <c:v>1879.75</c:v>
                </c:pt>
                <c:pt idx="342">
                  <c:v>3724</c:v>
                </c:pt>
                <c:pt idx="343">
                  <c:v>348</c:v>
                </c:pt>
                <c:pt idx="344">
                  <c:v>231</c:v>
                </c:pt>
                <c:pt idx="345">
                  <c:v>2023</c:v>
                </c:pt>
                <c:pt idx="346">
                  <c:v>961.5</c:v>
                </c:pt>
                <c:pt idx="347">
                  <c:v>2639</c:v>
                </c:pt>
                <c:pt idx="348">
                  <c:v>1782</c:v>
                </c:pt>
                <c:pt idx="349">
                  <c:v>1841.5</c:v>
                </c:pt>
                <c:pt idx="350">
                  <c:v>2864.25</c:v>
                </c:pt>
                <c:pt idx="351">
                  <c:v>2293</c:v>
                </c:pt>
                <c:pt idx="352">
                  <c:v>391.5</c:v>
                </c:pt>
                <c:pt idx="353">
                  <c:v>938</c:v>
                </c:pt>
                <c:pt idx="354">
                  <c:v>1360</c:v>
                </c:pt>
                <c:pt idx="355">
                  <c:v>1024</c:v>
                </c:pt>
                <c:pt idx="356">
                  <c:v>464</c:v>
                </c:pt>
                <c:pt idx="357">
                  <c:v>544</c:v>
                </c:pt>
                <c:pt idx="358">
                  <c:v>180</c:v>
                </c:pt>
                <c:pt idx="359">
                  <c:v>2121</c:v>
                </c:pt>
                <c:pt idx="360">
                  <c:v>736</c:v>
                </c:pt>
                <c:pt idx="361">
                  <c:v>783</c:v>
                </c:pt>
                <c:pt idx="362">
                  <c:v>5576.8</c:v>
                </c:pt>
                <c:pt idx="363">
                  <c:v>611.6</c:v>
                </c:pt>
                <c:pt idx="364">
                  <c:v>1217.7</c:v>
                </c:pt>
                <c:pt idx="365">
                  <c:v>52792.84</c:v>
                </c:pt>
                <c:pt idx="366">
                  <c:v>315.36</c:v>
                </c:pt>
                <c:pt idx="367">
                  <c:v>197.2</c:v>
                </c:pt>
                <c:pt idx="368">
                  <c:v>86.02</c:v>
                </c:pt>
                <c:pt idx="369">
                  <c:v>1272.3900000000001</c:v>
                </c:pt>
                <c:pt idx="370">
                  <c:v>56934.64</c:v>
                </c:pt>
                <c:pt idx="371">
                  <c:v>91.25</c:v>
                </c:pt>
                <c:pt idx="372">
                  <c:v>811.8</c:v>
                </c:pt>
                <c:pt idx="373">
                  <c:v>525.6</c:v>
                </c:pt>
                <c:pt idx="374">
                  <c:v>4449.0600000000004</c:v>
                </c:pt>
                <c:pt idx="375">
                  <c:v>4554.9799999999996</c:v>
                </c:pt>
                <c:pt idx="376">
                  <c:v>104763.07</c:v>
                </c:pt>
                <c:pt idx="377">
                  <c:v>50</c:v>
                </c:pt>
                <c:pt idx="378">
                  <c:v>690.93</c:v>
                </c:pt>
                <c:pt idx="379">
                  <c:v>11443.52</c:v>
                </c:pt>
                <c:pt idx="380">
                  <c:v>88</c:v>
                </c:pt>
                <c:pt idx="381">
                  <c:v>974.16</c:v>
                </c:pt>
                <c:pt idx="382">
                  <c:v>2355.1</c:v>
                </c:pt>
                <c:pt idx="383">
                  <c:v>541.20000000000005</c:v>
                </c:pt>
                <c:pt idx="384">
                  <c:v>2206.84</c:v>
                </c:pt>
                <c:pt idx="385">
                  <c:v>33070.92</c:v>
                </c:pt>
                <c:pt idx="386">
                  <c:v>790.58</c:v>
                </c:pt>
                <c:pt idx="387">
                  <c:v>73694.36</c:v>
                </c:pt>
                <c:pt idx="388">
                  <c:v>1563.84</c:v>
                </c:pt>
                <c:pt idx="389">
                  <c:v>865.94</c:v>
                </c:pt>
                <c:pt idx="390">
                  <c:v>820.79</c:v>
                </c:pt>
                <c:pt idx="391">
                  <c:v>660.66</c:v>
                </c:pt>
                <c:pt idx="392">
                  <c:v>1390.08</c:v>
                </c:pt>
                <c:pt idx="393">
                  <c:v>1795.52</c:v>
                </c:pt>
                <c:pt idx="394">
                  <c:v>776.36</c:v>
                </c:pt>
                <c:pt idx="395">
                  <c:v>1795.52</c:v>
                </c:pt>
                <c:pt idx="396">
                  <c:v>140</c:v>
                </c:pt>
                <c:pt idx="397">
                  <c:v>503.36</c:v>
                </c:pt>
                <c:pt idx="398">
                  <c:v>692.32</c:v>
                </c:pt>
                <c:pt idx="399">
                  <c:v>520.63</c:v>
                </c:pt>
              </c:numCache>
            </c:numRef>
          </c:yVal>
          <c:smooth val="0"/>
          <c:extLst>
            <c:ext xmlns:c16="http://schemas.microsoft.com/office/drawing/2014/chart" uri="{C3380CC4-5D6E-409C-BE32-E72D297353CC}">
              <c16:uniqueId val="{00000000-4E18-4248-A2B4-D5094DB18E50}"/>
            </c:ext>
          </c:extLst>
        </c:ser>
        <c:dLbls>
          <c:showLegendKey val="0"/>
          <c:showVal val="0"/>
          <c:showCatName val="0"/>
          <c:showSerName val="0"/>
          <c:showPercent val="0"/>
          <c:showBubbleSize val="0"/>
        </c:dLbls>
        <c:axId val="571048760"/>
        <c:axId val="571049088"/>
      </c:scatterChart>
      <c:valAx>
        <c:axId val="5710487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9088"/>
        <c:crosses val="autoZero"/>
        <c:crossBetween val="midCat"/>
      </c:valAx>
      <c:valAx>
        <c:axId val="57104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gross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8760"/>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manualLayout>
          <c:layoutTarget val="inner"/>
          <c:xMode val="edge"/>
          <c:yMode val="edge"/>
          <c:x val="0.2247157193172121"/>
          <c:y val="0.2099240187235703"/>
          <c:w val="0.74944100268218816"/>
          <c:h val="0.60612087737960851"/>
        </c:manualLayout>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DC16-4375-B220-E5057322006D}"/>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0500"/>
          <c:min val="17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1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B3D3-49BA-9255-0C9570E60EA8}"/>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v.</a:t>
            </a:r>
            <a:r>
              <a:rPr lang="en-US" sz="2000" b="1" baseline="0">
                <a:solidFill>
                  <a:schemeClr val="bg1">
                    <a:lumMod val="50000"/>
                  </a:schemeClr>
                </a:solidFill>
              </a:rPr>
              <a:t> Nicholas Cage films over time</a:t>
            </a:r>
            <a:endParaRPr lang="en-US" sz="2000" b="1">
              <a:solidFill>
                <a:schemeClr val="bg1">
                  <a:lumMod val="50000"/>
                </a:schemeClr>
              </a:solidFill>
            </a:endParaRPr>
          </a:p>
          <a:p>
            <a:pPr algn="l">
              <a:defRPr>
                <a:solidFill>
                  <a:schemeClr val="bg1">
                    <a:lumMod val="50000"/>
                  </a:schemeClr>
                </a:solidFill>
              </a:defRPr>
            </a:pPr>
            <a:r>
              <a:rPr lang="en-US" sz="1400">
                <a:solidFill>
                  <a:schemeClr val="bg1">
                    <a:lumMod val="50000"/>
                  </a:schemeClr>
                </a:solidFill>
              </a:rPr>
              <a:t>Syracuse, NY; 2009-2016</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1"/>
          <c:order val="0"/>
          <c:tx>
            <c:strRef>
              <c:f>Sheet1!$C$1</c:f>
              <c:strCache>
                <c:ptCount val="1"/>
                <c:pt idx="0">
                  <c:v> Dollars Sum </c:v>
                </c:pt>
              </c:strCache>
            </c:strRef>
          </c:tx>
          <c:spPr>
            <a:ln w="28575" cap="rnd">
              <a:solidFill>
                <a:schemeClr val="accent2"/>
              </a:solidFill>
              <a:round/>
            </a:ln>
            <a:effectLst/>
          </c:spPr>
          <c:marker>
            <c:symbol val="none"/>
          </c:marker>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C00D-4C3A-9A0D-548CEEC055B5}"/>
            </c:ext>
          </c:extLst>
        </c:ser>
        <c:dLbls>
          <c:showLegendKey val="0"/>
          <c:showVal val="0"/>
          <c:showCatName val="0"/>
          <c:showSerName val="0"/>
          <c:showPercent val="0"/>
          <c:showBubbleSize val="0"/>
        </c:dLbls>
        <c:marker val="1"/>
        <c:smooth val="0"/>
        <c:axId val="408510712"/>
        <c:axId val="408506120"/>
      </c:lineChart>
      <c:lineChart>
        <c:grouping val="standard"/>
        <c:varyColors val="0"/>
        <c:ser>
          <c:idx val="2"/>
          <c:order val="1"/>
          <c:tx>
            <c:strRef>
              <c:f>Sheet1!$D$1</c:f>
              <c:strCache>
                <c:ptCount val="1"/>
                <c:pt idx="0">
                  <c:v>Nicholas Cage</c:v>
                </c:pt>
              </c:strCache>
            </c:strRef>
          </c:tx>
          <c:spPr>
            <a:ln w="28575" cap="rnd">
              <a:solidFill>
                <a:schemeClr val="accent3"/>
              </a:solidFill>
              <a:round/>
            </a:ln>
            <a:effectLst/>
          </c:spPr>
          <c:marker>
            <c:symbol val="none"/>
          </c:marker>
          <c:val>
            <c:numRef>
              <c:f>Sheet1!$D$2:$D$9</c:f>
              <c:numCache>
                <c:formatCode>General</c:formatCode>
                <c:ptCount val="8"/>
                <c:pt idx="0">
                  <c:v>4</c:v>
                </c:pt>
                <c:pt idx="1">
                  <c:v>2</c:v>
                </c:pt>
                <c:pt idx="2">
                  <c:v>4</c:v>
                </c:pt>
                <c:pt idx="3">
                  <c:v>2</c:v>
                </c:pt>
                <c:pt idx="4">
                  <c:v>2</c:v>
                </c:pt>
                <c:pt idx="5">
                  <c:v>4</c:v>
                </c:pt>
                <c:pt idx="6">
                  <c:v>4</c:v>
                </c:pt>
                <c:pt idx="7">
                  <c:v>5</c:v>
                </c:pt>
              </c:numCache>
            </c:numRef>
          </c:val>
          <c:smooth val="0"/>
          <c:extLst>
            <c:ext xmlns:c16="http://schemas.microsoft.com/office/drawing/2014/chart" uri="{C3380CC4-5D6E-409C-BE32-E72D297353CC}">
              <c16:uniqueId val="{00000001-C00D-4C3A-9A0D-548CEEC055B5}"/>
            </c:ext>
          </c:extLst>
        </c:ser>
        <c:ser>
          <c:idx val="0"/>
          <c:order val="2"/>
          <c:tx>
            <c:strRef>
              <c:f>Sheet1!$B$1:$B$9</c:f>
              <c:strCache>
                <c:ptCount val="9"/>
                <c:pt idx="0">
                  <c:v>Year</c:v>
                </c:pt>
                <c:pt idx="1">
                  <c:v>2009</c:v>
                </c:pt>
                <c:pt idx="2">
                  <c:v>2010</c:v>
                </c:pt>
                <c:pt idx="3">
                  <c:v>2011</c:v>
                </c:pt>
                <c:pt idx="4">
                  <c:v>2012</c:v>
                </c:pt>
                <c:pt idx="5">
                  <c:v>2013</c:v>
                </c:pt>
                <c:pt idx="6">
                  <c:v>2014</c:v>
                </c:pt>
                <c:pt idx="7">
                  <c:v>2015</c:v>
                </c:pt>
                <c:pt idx="8">
                  <c:v>2016</c:v>
                </c:pt>
              </c:strCache>
            </c:strRef>
          </c:tx>
          <c:spPr>
            <a:ln w="28575" cap="rnd">
              <a:solidFill>
                <a:schemeClr val="accent1"/>
              </a:solidFill>
              <a:round/>
            </a:ln>
            <a:effectLst/>
          </c:spPr>
          <c:marker>
            <c:symbol val="none"/>
          </c:marker>
          <c:val>
            <c:numLit>
              <c:formatCode>General</c:formatCode>
              <c:ptCount val="1"/>
              <c:pt idx="0">
                <c:v>1</c:v>
              </c:pt>
            </c:numLit>
          </c:val>
          <c:smooth val="0"/>
          <c:extLst>
            <c:ext xmlns:c16="http://schemas.microsoft.com/office/drawing/2014/chart" uri="{C3380CC4-5D6E-409C-BE32-E72D297353CC}">
              <c16:uniqueId val="{00000002-C00D-4C3A-9A0D-548CEEC055B5}"/>
            </c:ext>
          </c:extLst>
        </c:ser>
        <c:dLbls>
          <c:showLegendKey val="0"/>
          <c:showVal val="0"/>
          <c:showCatName val="0"/>
          <c:showSerName val="0"/>
          <c:showPercent val="0"/>
          <c:showBubbleSize val="0"/>
        </c:dLbls>
        <c:marker val="1"/>
        <c:smooth val="0"/>
        <c:axId val="563273296"/>
        <c:axId val="563272968"/>
      </c:lineChart>
      <c:catAx>
        <c:axId val="408510712"/>
        <c:scaling>
          <c:orientation val="minMax"/>
        </c:scaling>
        <c:delete val="1"/>
        <c:axPos val="b"/>
        <c:numFmt formatCode="General" sourceLinked="1"/>
        <c:majorTickMark val="out"/>
        <c:minorTickMark val="none"/>
        <c:tickLblPos val="nextTo"/>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valAx>
        <c:axId val="563272968"/>
        <c:scaling>
          <c:orientation val="minMax"/>
        </c:scaling>
        <c:delete val="0"/>
        <c:axPos val="r"/>
        <c:title>
          <c:tx>
            <c:rich>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Films</a:t>
                </a:r>
              </a:p>
            </c:rich>
          </c:tx>
          <c:overlay val="0"/>
          <c:spPr>
            <a:noFill/>
            <a:ln>
              <a:noFill/>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63273296"/>
        <c:crosses val="max"/>
        <c:crossBetween val="between"/>
      </c:valAx>
      <c:catAx>
        <c:axId val="563273296"/>
        <c:scaling>
          <c:orientation val="minMax"/>
        </c:scaling>
        <c:delete val="1"/>
        <c:axPos val="t"/>
        <c:numFmt formatCode="General" sourceLinked="1"/>
        <c:majorTickMark val="out"/>
        <c:minorTickMark val="none"/>
        <c:tickLblPos val="nextTo"/>
        <c:crossAx val="563272968"/>
        <c:crosses val="max"/>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61A8-4DE7-AFD7-38F7E7865B3B}"/>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61A8-4DE7-AFD7-38F7E7865B3B}"/>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61A8-4DE7-AFD7-38F7E7865B3B}"/>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61A8-4DE7-AFD7-38F7E7865B3B}"/>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61A8-4DE7-AFD7-38F7E7865B3B}"/>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61A8-4DE7-AFD7-38F7E7865B3B}"/>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61A8-4DE7-AFD7-38F7E7865B3B}"/>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61A8-4DE7-AFD7-38F7E7865B3B}"/>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61A8-4DE7-AFD7-38F7E7865B3B}"/>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61A8-4DE7-AFD7-38F7E7865B3B}"/>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61A8-4DE7-AFD7-38F7E7865B3B}"/>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61A8-4DE7-AFD7-38F7E7865B3B}"/>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61A8-4DE7-AFD7-38F7E7865B3B}"/>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61A8-4DE7-AFD7-38F7E7865B3B}"/>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61A8-4DE7-AFD7-38F7E7865B3B}"/>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61A8-4DE7-AFD7-38F7E7865B3B}"/>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61A8-4DE7-AFD7-38F7E7865B3B}"/>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61A8-4DE7-AFD7-38F7E7865B3B}"/>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61A8-4DE7-AFD7-38F7E7865B3B}"/>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61A8-4DE7-AFD7-38F7E7865B3B}"/>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61A8-4DE7-AFD7-38F7E7865B3B}"/>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61A8-4DE7-AFD7-38F7E7865B3B}"/>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61A8-4DE7-AFD7-38F7E7865B3B}"/>
            </c:ext>
          </c:extLst>
        </c:ser>
        <c:dLbls>
          <c:showLegendKey val="0"/>
          <c:showVal val="0"/>
          <c:showCatName val="0"/>
          <c:showSerName val="0"/>
          <c:showPercent val="0"/>
          <c:showBubbleSize val="0"/>
          <c:showLeaderLines val="1"/>
        </c:dLbls>
      </c:pie3DChart>
    </c:plotArea>
    <c:legend>
      <c:legendPos val="r"/>
      <c:layout>
        <c:manualLayout>
          <c:xMode val="edge"/>
          <c:yMode val="edge"/>
          <c:x val="0.75643407037783073"/>
          <c:y val="0.30977760242656233"/>
          <c:w val="0.23387600714154916"/>
          <c:h val="0.50187840325929411"/>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plotArea>
      <c:layout/>
      <c:pie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7A8F-4F19-97AC-E9E50C23AF41}"/>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7A8F-4F19-97AC-E9E50C23AF41}"/>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7A8F-4F19-97AC-E9E50C23AF41}"/>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7A8F-4F19-97AC-E9E50C23AF41}"/>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7A8F-4F19-97AC-E9E50C23AF41}"/>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7A8F-4F19-97AC-E9E50C23AF41}"/>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7A8F-4F19-97AC-E9E50C23AF41}"/>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7A8F-4F19-97AC-E9E50C23AF41}"/>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7A8F-4F19-97AC-E9E50C23AF41}"/>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7A8F-4F19-97AC-E9E50C23AF41}"/>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7A8F-4F19-97AC-E9E50C23AF41}"/>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7A8F-4F19-97AC-E9E50C23AF41}"/>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7A8F-4F19-97AC-E9E50C23AF41}"/>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7A8F-4F19-97AC-E9E50C23AF41}"/>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7A8F-4F19-97AC-E9E50C23AF41}"/>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7A8F-4F19-97AC-E9E50C23AF41}"/>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7A8F-4F19-97AC-E9E50C23AF41}"/>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7A8F-4F19-97AC-E9E50C23AF41}"/>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7A8F-4F19-97AC-E9E50C23AF41}"/>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7A8F-4F19-97AC-E9E50C23AF41}"/>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7A8F-4F19-97AC-E9E50C23AF41}"/>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7A8F-4F19-97AC-E9E50C23AF41}"/>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7A8F-4F19-97AC-E9E50C23AF41}"/>
            </c:ext>
          </c:extLst>
        </c:ser>
        <c:dLbls>
          <c:showLegendKey val="0"/>
          <c:showVal val="0"/>
          <c:showCatName val="0"/>
          <c:showSerName val="0"/>
          <c:showPercent val="0"/>
          <c:showBubbleSize val="0"/>
          <c:showLeaderLines val="1"/>
        </c:dLbls>
        <c:firstSliceAng val="0"/>
      </c:pieChart>
      <c:spPr>
        <a:noFill/>
        <a:ln>
          <a:noFill/>
        </a:ln>
        <a:effectLst/>
        <a:sp3d/>
      </c:spPr>
    </c:plotArea>
    <c:legend>
      <c:legendPos val="r"/>
      <c:layout>
        <c:manualLayout>
          <c:xMode val="edge"/>
          <c:yMode val="edge"/>
          <c:x val="0.75643407037783073"/>
          <c:y val="0.30977760242656233"/>
          <c:w val="0.21182685558200573"/>
          <c:h val="0.69022239757343762"/>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r>
              <a:rPr lang="en-US" b="1">
                <a:solidFill>
                  <a:schemeClr val="tx1">
                    <a:lumMod val="50000"/>
                    <a:lumOff val="50000"/>
                  </a:schemeClr>
                </a:solidFill>
              </a:rPr>
              <a:t>Top Five Rappers by Lyrical</a:t>
            </a:r>
            <a:r>
              <a:rPr lang="en-US" b="1" baseline="0">
                <a:solidFill>
                  <a:schemeClr val="tx1">
                    <a:lumMod val="50000"/>
                    <a:lumOff val="50000"/>
                  </a:schemeClr>
                </a:solidFill>
              </a:rPr>
              <a:t> Diversity</a:t>
            </a:r>
            <a:endParaRPr lang="en-US" b="1">
              <a:solidFill>
                <a:schemeClr val="tx1">
                  <a:lumMod val="50000"/>
                  <a:lumOff val="50000"/>
                </a:schemeClr>
              </a:solidFill>
            </a:endParaRPr>
          </a:p>
        </c:rich>
      </c:tx>
      <c:layout>
        <c:manualLayout>
          <c:xMode val="edge"/>
          <c:yMode val="edge"/>
          <c:x val="8.2040921641220024E-2"/>
          <c:y val="1.942879422276020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endParaRPr lang="en-US"/>
        </a:p>
      </c:txPr>
    </c:title>
    <c:autoTitleDeleted val="0"/>
    <c:plotArea>
      <c:layout/>
      <c:pieChart>
        <c:varyColors val="1"/>
        <c:ser>
          <c:idx val="0"/>
          <c:order val="0"/>
          <c:tx>
            <c:strRef>
              <c:f>Artists!$C$1</c:f>
              <c:strCache>
                <c:ptCount val="1"/>
                <c:pt idx="0">
                  <c:v>Unique Words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460-4394-AA8E-0EE92C152C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460-4394-AA8E-0EE92C152C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460-4394-AA8E-0EE92C152C3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460-4394-AA8E-0EE92C152C3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460-4394-AA8E-0EE92C152C3D}"/>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Quicksand" pitchFamily="2" charset="0"/>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Artists!$B$2:$B$6</c:f>
              <c:strCache>
                <c:ptCount val="5"/>
                <c:pt idx="0">
                  <c:v>Sage Francis</c:v>
                </c:pt>
                <c:pt idx="1">
                  <c:v>Jedi Mind Tricks</c:v>
                </c:pt>
                <c:pt idx="2">
                  <c:v>GZA</c:v>
                </c:pt>
                <c:pt idx="3">
                  <c:v>Busdriver</c:v>
                </c:pt>
                <c:pt idx="4">
                  <c:v>Aesop Rock</c:v>
                </c:pt>
              </c:strCache>
            </c:strRef>
          </c:cat>
          <c:val>
            <c:numRef>
              <c:f>Artists!$C$2:$C$6</c:f>
              <c:numCache>
                <c:formatCode>#,##0</c:formatCode>
                <c:ptCount val="5"/>
                <c:pt idx="0">
                  <c:v>6246</c:v>
                </c:pt>
                <c:pt idx="1">
                  <c:v>6336</c:v>
                </c:pt>
                <c:pt idx="2">
                  <c:v>6426</c:v>
                </c:pt>
                <c:pt idx="3">
                  <c:v>7324</c:v>
                </c:pt>
                <c:pt idx="4">
                  <c:v>7392</c:v>
                </c:pt>
              </c:numCache>
            </c:numRef>
          </c:val>
          <c:extLst>
            <c:ext xmlns:c16="http://schemas.microsoft.com/office/drawing/2014/chart" uri="{C3380CC4-5D6E-409C-BE32-E72D297353CC}">
              <c16:uniqueId val="{0000000A-3460-4394-AA8E-0EE92C152C3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latin typeface="Quicksand" pitchFamily="2" charset="0"/>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'690_wf_sum'!$I$2:$I$401</cx:f>
        <cx:lvl ptCount="400" formatCode="General">
          <cx:pt idx="0">515.75</cx:pt>
          <cx:pt idx="1">2281.7399999999998</cx:pt>
          <cx:pt idx="2">2794.6700000000001</cx:pt>
          <cx:pt idx="3">2390.77</cx:pt>
          <cx:pt idx="4">3986.9099999999999</cx:pt>
          <cx:pt idx="5">2794.6700000000001</cx:pt>
          <cx:pt idx="6">3490.4099999999999</cx:pt>
          <cx:pt idx="7">594.77999999999997</cx:pt>
          <cx:pt idx="8">2794.6700000000001</cx:pt>
          <cx:pt idx="9">529.98000000000002</cx:pt>
          <cx:pt idx="10">353.64999999999998</cx:pt>
          <cx:pt idx="11">2507.5900000000001</cx:pt>
          <cx:pt idx="12">2767.6300000000001</cx:pt>
          <cx:pt idx="13">720.63999999999999</cx:pt>
          <cx:pt idx="14">915.20000000000005</cx:pt>
          <cx:pt idx="15">2751.6300000000001</cx:pt>
          <cx:pt idx="16">410.63</cx:pt>
          <cx:pt idx="17">1033.1300000000001</cx:pt>
          <cx:pt idx="18">3094.3899999999999</cx:pt>
          <cx:pt idx="19">362.5</cx:pt>
          <cx:pt idx="20">2287.3800000000001</cx:pt>
          <cx:pt idx="21">4636.6300000000001</cx:pt>
          <cx:pt idx="22">594.5</cx:pt>
          <cx:pt idx="23">362.5</cx:pt>
          <cx:pt idx="24">297.25</cx:pt>
          <cx:pt idx="25">2184</cx:pt>
          <cx:pt idx="26">337</cx:pt>
          <cx:pt idx="27">633.55999999999995</cx:pt>
          <cx:pt idx="28">476.13</cx:pt>
          <cx:pt idx="29">1665.6300000000001</cx:pt>
          <cx:pt idx="30">1054.6700000000001</cx:pt>
          <cx:pt idx="31">5294</cx:pt>
          <cx:pt idx="32">5792.21</cx:pt>
          <cx:pt idx="33">4640.9799999999996</cx:pt>
          <cx:pt idx="34">246.40000000000001</cx:pt>
          <cx:pt idx="35">2192</cx:pt>
          <cx:pt idx="36">7258.4300000000003</cx:pt>
          <cx:pt idx="37">10888.91</cx:pt>
          <cx:pt idx="38">986.79999999999995</cx:pt>
          <cx:pt idx="39">9212.6499999999996</cx:pt>
          <cx:pt idx="40">4599.6899999999996</cx:pt>
          <cx:pt idx="41">11195.01</cx:pt>
          <cx:pt idx="42">7088.2700000000004</cx:pt>
          <cx:pt idx="43">10368.33</cx:pt>
          <cx:pt idx="44">726.80999999999995</cx:pt>
          <cx:pt idx="45">1806.71</cx:pt>
          <cx:pt idx="46">2661.75</cx:pt>
          <cx:pt idx="47">66811.029999999999</cx:pt>
          <cx:pt idx="48">1005.76</cx:pt>
          <cx:pt idx="49">116222.63</cx:pt>
          <cx:pt idx="50">10906.76</cx:pt>
          <cx:pt idx="51">12597.879999999999</cx:pt>
          <cx:pt idx="52">14569.040000000001</cx:pt>
          <cx:pt idx="53">28840.990000000002</cx:pt>
          <cx:pt idx="54">60017.669999999998</cx:pt>
          <cx:pt idx="55">38045.620000000003</cx:pt>
          <cx:pt idx="56">43277.889999999999</cx:pt>
          <cx:pt idx="57">38307.059999999998</cx:pt>
          <cx:pt idx="58">567.00999999999999</cx:pt>
          <cx:pt idx="59">7758.8599999999997</cx:pt>
          <cx:pt idx="60">941.84000000000003</cx:pt>
          <cx:pt idx="61">82562.190000000002</cx:pt>
          <cx:pt idx="62">13679.93</cx:pt>
          <cx:pt idx="63">32253.549999999999</cx:pt>
          <cx:pt idx="64">48911.529999999999</cx:pt>
          <cx:pt idx="65">6512.2799999999997</cx:pt>
          <cx:pt idx="66">8055.9799999999996</cx:pt>
          <cx:pt idx="67">861.40999999999997</cx:pt>
          <cx:pt idx="68">8548.5200000000004</cx:pt>
          <cx:pt idx="69">41117.510000000002</cx:pt>
          <cx:pt idx="70">23756.580000000002</cx:pt>
          <cx:pt idx="71">1887.27</cx:pt>
          <cx:pt idx="72">137590.63</cx:pt>
          <cx:pt idx="73">2720.3099999999999</cx:pt>
          <cx:pt idx="74">3286.8000000000002</cx:pt>
          <cx:pt idx="75">99452.729999999996</cx:pt>
          <cx:pt idx="76">84169.660000000003</cx:pt>
          <cx:pt idx="77">80785.160000000003</cx:pt>
          <cx:pt idx="78">17876.130000000001</cx:pt>
          <cx:pt idx="79">45293.199999999997</cx:pt>
          <cx:pt idx="80">69053.059999999998</cx:pt>
          <cx:pt idx="81">100514.35000000001</cx:pt>
          <cx:pt idx="82">4251.8900000000003</cx:pt>
          <cx:pt idx="83">5550.96</cx:pt>
          <cx:pt idx="84">56.68</cx:pt>
          <cx:pt idx="85">3362.3099999999999</cx:pt>
          <cx:pt idx="86">8771.3400000000001</cx:pt>
          <cx:pt idx="87">114124.92999999999</cx:pt>
          <cx:pt idx="88">11789.82</cx:pt>
          <cx:pt idx="89">29584.330000000002</cx:pt>
          <cx:pt idx="90">65057.550000000003</cx:pt>
          <cx:pt idx="91">246.16</cx:pt>
          <cx:pt idx="92">70737.399999999994</cx:pt>
          <cx:pt idx="93">48948.940000000002</cx:pt>
          <cx:pt idx="94">570.35000000000002</cx:pt>
          <cx:pt idx="95">9140.8400000000001</cx:pt>
          <cx:pt idx="96">4287.0299999999997</cx:pt>
          <cx:pt idx="97">53571.860000000001</cx:pt>
          <cx:pt idx="98">140147.64999999999</cx:pt>
          <cx:pt idx="99">29006.849999999999</cx:pt>
          <cx:pt idx="100">87243.699999999997</cx:pt>
          <cx:pt idx="101">343.49000000000001</cx:pt>
          <cx:pt idx="102">6895.3500000000004</cx:pt>
          <cx:pt idx="103">31271.110000000001</cx:pt>
          <cx:pt idx="104">3330.2399999999998</cx:pt>
          <cx:pt idx="105">64169.129999999997</cx:pt>
          <cx:pt idx="106">97654.570000000007</cx:pt>
          <cx:pt idx="107">57700.220000000001</cx:pt>
          <cx:pt idx="108">85398.399999999994</cx:pt>
          <cx:pt idx="109">62459.239999999998</cx:pt>
          <cx:pt idx="110">52630.07</cx:pt>
          <cx:pt idx="111">49871.089999999997</cx:pt>
          <cx:pt idx="112">2007.9000000000001</cx:pt>
          <cx:pt idx="113">592.97000000000003</cx:pt>
          <cx:pt idx="114">82880.880000000005</cx:pt>
          <cx:pt idx="115">34765.010000000002</cx:pt>
          <cx:pt idx="116">47593.389999999999</cx:pt>
          <cx:pt idx="117">14776.360000000001</cx:pt>
          <cx:pt idx="118">6629.3699999999999</cx:pt>
          <cx:pt idx="119">103026.25</cx:pt>
          <cx:pt idx="120">55408.370000000003</cx:pt>
          <cx:pt idx="121">66272.360000000001</cx:pt>
          <cx:pt idx="122">9517.7800000000007</cx:pt>
          <cx:pt idx="123">246.16</cx:pt>
          <cx:pt idx="124">15716.879999999999</cx:pt>
          <cx:pt idx="125">43561</cx:pt>
          <cx:pt idx="126">3694.6199999999999</cx:pt>
          <cx:pt idx="127">44937.209999999999</cx:pt>
          <cx:pt idx="128">80206.660000000003</cx:pt>
          <cx:pt idx="129">12004.879999999999</cx:pt>
          <cx:pt idx="130">246.16</cx:pt>
          <cx:pt idx="131">52081.550000000003</cx:pt>
          <cx:pt idx="132">4721.04</cx:pt>
          <cx:pt idx="133">11368.77</cx:pt>
          <cx:pt idx="134">5695.3000000000002</cx:pt>
          <cx:pt idx="135">92273.009999999995</cx:pt>
          <cx:pt idx="136">58825.160000000003</cx:pt>
          <cx:pt idx="137">7861.8599999999997</cx:pt>
          <cx:pt idx="138">85658.850000000006</cx:pt>
          <cx:pt idx="139">18345.810000000001</cx:pt>
          <cx:pt idx="140">108787.82000000001</cx:pt>
          <cx:pt idx="141">3252.8000000000002</cx:pt>
          <cx:pt idx="142">12908.99</cx:pt>
          <cx:pt idx="143">43310.349999999999</cx:pt>
          <cx:pt idx="144">43877.379999999997</cx:pt>
          <cx:pt idx="145">1816.78</cx:pt>
          <cx:pt idx="146">13419.700000000001</cx:pt>
          <cx:pt idx="147">23374.380000000001</cx:pt>
          <cx:pt idx="148">83443.009999999995</cx:pt>
          <cx:pt idx="149">90142.679999999993</cx:pt>
          <cx:pt idx="150">1526.3099999999999</cx:pt>
          <cx:pt idx="151">25062.220000000001</cx:pt>
          <cx:pt idx="152">68763.809999999998</cx:pt>
          <cx:pt idx="153">47413.989999999998</cx:pt>
          <cx:pt idx="154">5141.3599999999997</cx:pt>
          <cx:pt idx="155">16775.490000000002</cx:pt>
          <cx:pt idx="156">2881.1100000000001</cx:pt>
          <cx:pt idx="157">36408.620000000003</cx:pt>
          <cx:pt idx="158">4681.4099999999999</cx:pt>
          <cx:pt idx="159">25663.48</cx:pt>
          <cx:pt idx="160">11368.190000000001</cx:pt>
          <cx:pt idx="161">320.24000000000001</cx:pt>
          <cx:pt idx="162">32949.110000000001</cx:pt>
          <cx:pt idx="163">38412.300000000003</cx:pt>
          <cx:pt idx="164">50414.470000000001</cx:pt>
          <cx:pt idx="165">28123.18</cx:pt>
          <cx:pt idx="166">103758.89</cx:pt>
          <cx:pt idx="167">12407.67</cx:pt>
          <cx:pt idx="168">57783.93</cx:pt>
          <cx:pt idx="169">125679.2</cx:pt>
          <cx:pt idx="170">5643.4499999999998</cx:pt>
          <cx:pt idx="171">5165</cx:pt>
          <cx:pt idx="172">100839.39</cx:pt>
          <cx:pt idx="173">96932.309999999998</cx:pt>
          <cx:pt idx="174">4917.29</cx:pt>
          <cx:pt idx="175">49626.639999999999</cx:pt>
          <cx:pt idx="176">10114.43</cx:pt>
          <cx:pt idx="177">26010.540000000001</cx:pt>
          <cx:pt idx="178">80222.429999999993</cx:pt>
          <cx:pt idx="179">1233.21</cx:pt>
          <cx:pt idx="180">1501.8299999999999</cx:pt>
          <cx:pt idx="181">926.57000000000005</cx:pt>
          <cx:pt idx="182">10400.66</cx:pt>
          <cx:pt idx="183">12333.280000000001</cx:pt>
          <cx:pt idx="184">261.44999999999999</cx:pt>
          <cx:pt idx="185">8381.4899999999998</cx:pt>
          <cx:pt idx="186">3751.7199999999998</cx:pt>
          <cx:pt idx="187">2234.8499999999999</cx:pt>
          <cx:pt idx="188">10955.700000000001</cx:pt>
          <cx:pt idx="189">17065.080000000002</cx:pt>
          <cx:pt idx="190">8118.0799999999999</cx:pt>
          <cx:pt idx="191">15040.51</cx:pt>
          <cx:pt idx="192">3094.6799999999998</cx:pt>
          <cx:pt idx="193">30388.330000000002</cx:pt>
          <cx:pt idx="194">12879.15</cx:pt>
          <cx:pt idx="195">29847</cx:pt>
          <cx:pt idx="196">14011.92</cx:pt>
          <cx:pt idx="197">10332.48</cx:pt>
          <cx:pt idx="198">10457.35</cx:pt>
          <cx:pt idx="199">1120.1600000000001</cx:pt>
          <cx:pt idx="200">638.15999999999997</cx:pt>
          <cx:pt idx="201">293.12</cx:pt>
          <cx:pt idx="202">370.22000000000003</cx:pt>
          <cx:pt idx="203">711.32000000000005</cx:pt>
          <cx:pt idx="204">399.44</cx:pt>
          <cx:pt idx="205">609.17999999999995</cx:pt>
          <cx:pt idx="206">1658.04</cx:pt>
          <cx:pt idx="207">2419.21</cx:pt>
          <cx:pt idx="208">1698.48</cx:pt>
          <cx:pt idx="209">1998.75</cx:pt>
          <cx:pt idx="210">589.75</cx:pt>
          <cx:pt idx="211">174</cx:pt>
          <cx:pt idx="212">232</cx:pt>
          <cx:pt idx="213">480.23000000000002</cx:pt>
          <cx:pt idx="214">248.94</cx:pt>
          <cx:pt idx="215">696.5</cx:pt>
          <cx:pt idx="216">388.25999999999999</cx:pt>
          <cx:pt idx="217">519.11000000000001</cx:pt>
          <cx:pt idx="218">876.20000000000005</cx:pt>
          <cx:pt idx="219">329.33999999999997</cx:pt>
          <cx:pt idx="220">269.60000000000002</cx:pt>
          <cx:pt idx="221">319.36000000000001</cx:pt>
          <cx:pt idx="222">661.67999999999995</cx:pt>
          <cx:pt idx="223">379.13</cx:pt>
          <cx:pt idx="224">369.75</cx:pt>
          <cx:pt idx="225">490.98000000000002</cx:pt>
          <cx:pt idx="226">842.72000000000003</cx:pt>
          <cx:pt idx="227">538.55999999999995</cx:pt>
          <cx:pt idx="228">290.43000000000001</cx:pt>
          <cx:pt idx="229">84.180000000000007</cx:pt>
          <cx:pt idx="230">352.67000000000002</cx:pt>
          <cx:pt idx="231">964.67999999999995</cx:pt>
          <cx:pt idx="232">727.12</cx:pt>
          <cx:pt idx="233">315.68000000000001</cx:pt>
          <cx:pt idx="234">182.38999999999999</cx:pt>
          <cx:pt idx="235">248.94</cx:pt>
          <cx:pt idx="236">315.68000000000001</cx:pt>
          <cx:pt idx="237">186.94</cx:pt>
          <cx:pt idx="238">1456.4400000000001</cx:pt>
          <cx:pt idx="239">1586.8199999999999</cx:pt>
          <cx:pt idx="240">2418.2399999999998</cx:pt>
          <cx:pt idx="241">2407.1999999999998</cx:pt>
          <cx:pt idx="242">1575.52</cx:pt>
          <cx:pt idx="243">173.40000000000001</cx:pt>
          <cx:pt idx="244">1575.52</cx:pt>
          <cx:pt idx="245">2845.9499999999998</cx:pt>
          <cx:pt idx="246">1367.01</cx:pt>
          <cx:pt idx="247">4855.9899999999998</cx:pt>
          <cx:pt idx="248">1268.8199999999999</cx:pt>
          <cx:pt idx="249">10475.4</cx:pt>
          <cx:pt idx="250">3646.27</cx:pt>
          <cx:pt idx="251">1664.4000000000001</cx:pt>
          <cx:pt idx="252">4262.9700000000003</cx:pt>
          <cx:pt idx="253">8104.8699999999999</cx:pt>
          <cx:pt idx="254">3879</cx:pt>
          <cx:pt idx="255">567.03999999999996</cx:pt>
          <cx:pt idx="256">1503.28</cx:pt>
          <cx:pt idx="257">2537.6399999999999</cx:pt>
          <cx:pt idx="258">2761.71</cx:pt>
          <cx:pt idx="259">6566.96</cx:pt>
          <cx:pt idx="260">9762.8999999999996</cx:pt>
          <cx:pt idx="261">2757.3000000000002</cx:pt>
          <cx:pt idx="262">7105.7600000000002</cx:pt>
          <cx:pt idx="263">7323.6000000000004</cx:pt>
          <cx:pt idx="264">297</cx:pt>
          <cx:pt idx="265">3164</cx:pt>
          <cx:pt idx="266">4959.0799999999999</cx:pt>
          <cx:pt idx="267">4979.9799999999996</cx:pt>
          <cx:pt idx="268">1154.01</cx:pt>
          <cx:pt idx="269">4104.7700000000004</cx:pt>
          <cx:pt idx="270">499</cx:pt>
          <cx:pt idx="271">4429.7399999999998</cx:pt>
          <cx:pt idx="272">9147.0699999999997</cx:pt>
          <cx:pt idx="273">600</cx:pt>
          <cx:pt idx="274">480</cx:pt>
          <cx:pt idx="275">471.83999999999997</cx:pt>
          <cx:pt idx="276">232.80000000000001</cx:pt>
          <cx:pt idx="277">471.83999999999997</cx:pt>
          <cx:pt idx="278">2615.3299999999999</cx:pt>
          <cx:pt idx="279">6654.6000000000004</cx:pt>
          <cx:pt idx="280">1826.45</cx:pt>
          <cx:pt idx="281">4300.8999999999996</cx:pt>
          <cx:pt idx="282">1917.5999999999999</cx:pt>
          <cx:pt idx="283">6313.8000000000002</cx:pt>
          <cx:pt idx="284">19151.779999999999</cx:pt>
          <cx:pt idx="285">8411.0599999999995</cx:pt>
          <cx:pt idx="286">689.75999999999999</cx:pt>
          <cx:pt idx="287">8384.3999999999996</cx:pt>
          <cx:pt idx="288">801.41999999999996</cx:pt>
          <cx:pt idx="289">3417</cx:pt>
          <cx:pt idx="290">165.25999999999999</cx:pt>
          <cx:pt idx="291">6415.8000000000002</cx:pt>
          <cx:pt idx="292">6133.1999999999998</cx:pt>
          <cx:pt idx="293">4481.2299999999996</cx:pt>
          <cx:pt idx="294">7074.9399999999996</cx:pt>
          <cx:pt idx="295">237.03</cx:pt>
          <cx:pt idx="296">1305.5999999999999</cx:pt>
          <cx:pt idx="297">7396.4700000000003</cx:pt>
          <cx:pt idx="298">2796.7800000000002</cx:pt>
          <cx:pt idx="299">3148.1700000000001</cx:pt>
          <cx:pt idx="300">6774.3999999999996</cx:pt>
          <cx:pt idx="301">6653.1499999999996</cx:pt>
          <cx:pt idx="302">1446.46</cx:pt>
          <cx:pt idx="303">5072.9300000000003</cx:pt>
          <cx:pt idx="304">3277.23</cx:pt>
          <cx:pt idx="305">2636.0500000000002</cx:pt>
          <cx:pt idx="306">22033.48</cx:pt>
          <cx:pt idx="307">1728</cx:pt>
          <cx:pt idx="308">600</cx:pt>
          <cx:pt idx="309">1408</cx:pt>
          <cx:pt idx="310">696</cx:pt>
          <cx:pt idx="311">714</cx:pt>
          <cx:pt idx="312">398.5</cx:pt>
          <cx:pt idx="313">5945</cx:pt>
          <cx:pt idx="314">7929.5</cx:pt>
          <cx:pt idx="315">9150.5</cx:pt>
          <cx:pt idx="316">696</cx:pt>
          <cx:pt idx="317">696</cx:pt>
          <cx:pt idx="318">725</cx:pt>
          <cx:pt idx="319">1121</cx:pt>
          <cx:pt idx="320">3037</cx:pt>
          <cx:pt idx="321">3445</cx:pt>
          <cx:pt idx="322">3206</cx:pt>
          <cx:pt idx="323">736</cx:pt>
          <cx:pt idx="324">7057</cx:pt>
          <cx:pt idx="325">6109</cx:pt>
          <cx:pt idx="326">5830</cx:pt>
          <cx:pt idx="327">244</cx:pt>
          <cx:pt idx="328">2495.5</cx:pt>
          <cx:pt idx="329">15478</cx:pt>
          <cx:pt idx="330">1233.5</cx:pt>
          <cx:pt idx="331">12519</cx:pt>
          <cx:pt idx="332">1184</cx:pt>
          <cx:pt idx="333">232</cx:pt>
          <cx:pt idx="334">2096</cx:pt>
          <cx:pt idx="335">30267</cx:pt>
          <cx:pt idx="336">1239</cx:pt>
          <cx:pt idx="337">120</cx:pt>
          <cx:pt idx="338">9425</cx:pt>
          <cx:pt idx="339">377</cx:pt>
          <cx:pt idx="340">2352</cx:pt>
          <cx:pt idx="341">1879.75</cx:pt>
          <cx:pt idx="342">3724</cx:pt>
          <cx:pt idx="343">348</cx:pt>
          <cx:pt idx="344">231</cx:pt>
          <cx:pt idx="345">2023</cx:pt>
          <cx:pt idx="346">961.5</cx:pt>
          <cx:pt idx="347">2639</cx:pt>
          <cx:pt idx="348">1782</cx:pt>
          <cx:pt idx="349">1841.5</cx:pt>
          <cx:pt idx="350">2864.25</cx:pt>
          <cx:pt idx="351">2293</cx:pt>
          <cx:pt idx="352">391.5</cx:pt>
          <cx:pt idx="353">938</cx:pt>
          <cx:pt idx="354">1360</cx:pt>
          <cx:pt idx="355">1024</cx:pt>
          <cx:pt idx="356">464</cx:pt>
          <cx:pt idx="357">544</cx:pt>
          <cx:pt idx="358">180</cx:pt>
          <cx:pt idx="359">2121</cx:pt>
          <cx:pt idx="360">736</cx:pt>
          <cx:pt idx="361">783</cx:pt>
          <cx:pt idx="362">5576.8000000000002</cx:pt>
          <cx:pt idx="363">611.60000000000002</cx:pt>
          <cx:pt idx="364">1217.7</cx:pt>
          <cx:pt idx="365">52792.839999999997</cx:pt>
          <cx:pt idx="366">315.36000000000001</cx:pt>
          <cx:pt idx="367">197.19999999999999</cx:pt>
          <cx:pt idx="368">86.019999999999996</cx:pt>
          <cx:pt idx="369">1272.3900000000001</cx:pt>
          <cx:pt idx="370">56934.639999999999</cx:pt>
          <cx:pt idx="371">91.25</cx:pt>
          <cx:pt idx="372">811.79999999999995</cx:pt>
          <cx:pt idx="373">525.60000000000002</cx:pt>
          <cx:pt idx="374">4449.0600000000004</cx:pt>
          <cx:pt idx="375">4554.9799999999996</cx:pt>
          <cx:pt idx="376">104763.07000000001</cx:pt>
          <cx:pt idx="377">50</cx:pt>
          <cx:pt idx="378">690.92999999999995</cx:pt>
          <cx:pt idx="379">11443.52</cx:pt>
          <cx:pt idx="380">88</cx:pt>
          <cx:pt idx="381">974.15999999999997</cx:pt>
          <cx:pt idx="382">2355.0999999999999</cx:pt>
          <cx:pt idx="383">541.20000000000005</cx:pt>
          <cx:pt idx="384">2206.8400000000001</cx:pt>
          <cx:pt idx="385">33070.919999999998</cx:pt>
          <cx:pt idx="386">790.58000000000004</cx:pt>
          <cx:pt idx="387">73694.360000000001</cx:pt>
          <cx:pt idx="388">1563.8399999999999</cx:pt>
          <cx:pt idx="389">865.94000000000005</cx:pt>
          <cx:pt idx="390">820.78999999999996</cx:pt>
          <cx:pt idx="391">660.65999999999997</cx:pt>
          <cx:pt idx="392">1390.0799999999999</cx:pt>
          <cx:pt idx="393">1795.52</cx:pt>
          <cx:pt idx="394">776.36000000000001</cx:pt>
          <cx:pt idx="395">1795.52</cx:pt>
          <cx:pt idx="396">140</cx:pt>
          <cx:pt idx="397">503.36000000000001</cx:pt>
          <cx:pt idx="398">692.32000000000005</cx:pt>
          <cx:pt idx="399">520.63</cx:pt>
        </cx:lvl>
      </cx:numDim>
    </cx:data>
  </cx:chartData>
  <cx:chart>
    <cx:title pos="t" align="ctr" overlay="0">
      <cx:tx>
        <cx:txData>
          <cx:v>gross</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gross</a:t>
          </a:r>
        </a:p>
      </cx:txPr>
    </cx:title>
    <cx:plotArea>
      <cx:plotAreaRegion>
        <cx:series layoutId="clusteredColumn" uniqueId="{F13D8FC1-B54F-4E46-AD9D-17189D579BCB}">
          <cx:tx>
            <cx:txData>
              <cx:f>'690_wf_sum'!$I$1</cx:f>
              <cx:v>gross</cx:v>
            </cx:txData>
          </cx:tx>
          <cx:dataId val="0"/>
          <cx:layoutPr>
            <cx:binning intervalClosed="r">
              <cx:binSize val="5000"/>
            </cx:binning>
          </cx:layoutPr>
        </cx:series>
      </cx:plotAreaRegion>
      <cx:axis id="0">
        <cx:catScaling gapWidth="0"/>
        <cx:tickLabels/>
        <cx:txPr>
          <a:bodyPr spcFirstLastPara="1" vertOverflow="ellipsis" horzOverflow="overflow" wrap="square" lIns="0" tIns="0" rIns="0" bIns="0" anchor="ctr" anchorCtr="1"/>
          <a:lstStyle/>
          <a:p>
            <a:pPr algn="ctr" rtl="0">
              <a:defRPr sz="600"/>
            </a:pPr>
            <a:endParaRPr lang="en-US" sz="600" b="0" i="0" u="none" strike="noStrike" baseline="0">
              <a:solidFill>
                <a:sysClr val="windowText" lastClr="000000">
                  <a:lumMod val="65000"/>
                  <a:lumOff val="35000"/>
                </a:sysClr>
              </a:solidFill>
              <a:latin typeface="Calibri" panose="020F0502020204030204"/>
            </a:endParaRPr>
          </a:p>
        </cx:txPr>
      </cx:axis>
      <cx:axis id="1">
        <cx:valScaling/>
        <cx:majorGridlines/>
        <cx:tickLabels/>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0.73361</cdr:x>
      <cdr:y>0.85276</cdr:y>
    </cdr:from>
    <cdr:to>
      <cdr:x>0.98361</cdr:x>
      <cdr:y>0.97546</cdr:y>
    </cdr:to>
    <cdr:sp macro="" textlink="">
      <cdr:nvSpPr>
        <cdr:cNvPr id="2" name="TextBox 1">
          <a:extLst xmlns:a="http://schemas.openxmlformats.org/drawingml/2006/main">
            <a:ext uri="{FF2B5EF4-FFF2-40B4-BE49-F238E27FC236}">
              <a16:creationId xmlns:a16="http://schemas.microsoft.com/office/drawing/2014/main" id="{0F03CDA8-697C-4F11-9124-EF9DCADE4B70}"/>
            </a:ext>
          </a:extLst>
        </cdr:cNvPr>
        <cdr:cNvSpPr txBox="1"/>
      </cdr:nvSpPr>
      <cdr:spPr>
        <a:xfrm xmlns:a="http://schemas.openxmlformats.org/drawingml/2006/main">
          <a:off x="5114926" y="3971926"/>
          <a:ext cx="1743075" cy="571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0.69672</cdr:x>
      <cdr:y>0.91002</cdr:y>
    </cdr:from>
    <cdr:to>
      <cdr:x>0.82787</cdr:x>
      <cdr:y>0.97546</cdr:y>
    </cdr:to>
    <cdr:sp macro="" textlink="">
      <cdr:nvSpPr>
        <cdr:cNvPr id="3" name="TextBox 2">
          <a:extLst xmlns:a="http://schemas.openxmlformats.org/drawingml/2006/main">
            <a:ext uri="{FF2B5EF4-FFF2-40B4-BE49-F238E27FC236}">
              <a16:creationId xmlns:a16="http://schemas.microsoft.com/office/drawing/2014/main" id="{713B8C4B-63E7-4F6C-9E05-5341903A65DD}"/>
            </a:ext>
          </a:extLst>
        </cdr:cNvPr>
        <cdr:cNvSpPr txBox="1"/>
      </cdr:nvSpPr>
      <cdr:spPr>
        <a:xfrm xmlns:a="http://schemas.openxmlformats.org/drawingml/2006/main">
          <a:off x="4857751" y="4238626"/>
          <a:ext cx="914400" cy="3048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dirty="0">
              <a:solidFill>
                <a:schemeClr val="bg1">
                  <a:lumMod val="50000"/>
                </a:schemeClr>
              </a:solidFill>
              <a:latin typeface="Quicksand" pitchFamily="2" charset="0"/>
            </a:rPr>
            <a:t>Source: The Pudding (2019)</a:t>
          </a:r>
        </a:p>
      </cdr:txBody>
    </cdr:sp>
  </cdr:relSizeAnchor>
</c:userShapes>
</file>

<file path=ppt/drawings/drawing2.xml><?xml version="1.0" encoding="utf-8"?>
<c:userShapes xmlns:c="http://schemas.openxmlformats.org/drawingml/2006/chart">
  <cdr:relSizeAnchor xmlns:cdr="http://schemas.openxmlformats.org/drawingml/2006/chartDrawing">
    <cdr:from>
      <cdr:x>0.73361</cdr:x>
      <cdr:y>0.85276</cdr:y>
    </cdr:from>
    <cdr:to>
      <cdr:x>0.98361</cdr:x>
      <cdr:y>0.97546</cdr:y>
    </cdr:to>
    <cdr:sp macro="" textlink="">
      <cdr:nvSpPr>
        <cdr:cNvPr id="2" name="TextBox 1">
          <a:extLst xmlns:a="http://schemas.openxmlformats.org/drawingml/2006/main">
            <a:ext uri="{FF2B5EF4-FFF2-40B4-BE49-F238E27FC236}">
              <a16:creationId xmlns:a16="http://schemas.microsoft.com/office/drawing/2014/main" id="{0F03CDA8-697C-4F11-9124-EF9DCADE4B70}"/>
            </a:ext>
          </a:extLst>
        </cdr:cNvPr>
        <cdr:cNvSpPr txBox="1"/>
      </cdr:nvSpPr>
      <cdr:spPr>
        <a:xfrm xmlns:a="http://schemas.openxmlformats.org/drawingml/2006/main">
          <a:off x="5114926" y="3971926"/>
          <a:ext cx="1743075" cy="571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0.70135</cdr:x>
      <cdr:y>0.90156</cdr:y>
    </cdr:from>
    <cdr:to>
      <cdr:x>0.98535</cdr:x>
      <cdr:y>0.967</cdr:y>
    </cdr:to>
    <cdr:sp macro="" textlink="">
      <cdr:nvSpPr>
        <cdr:cNvPr id="3" name="TextBox 2">
          <a:extLst xmlns:a="http://schemas.openxmlformats.org/drawingml/2006/main">
            <a:ext uri="{FF2B5EF4-FFF2-40B4-BE49-F238E27FC236}">
              <a16:creationId xmlns:a16="http://schemas.microsoft.com/office/drawing/2014/main" id="{713B8C4B-63E7-4F6C-9E05-5341903A65DD}"/>
            </a:ext>
          </a:extLst>
        </cdr:cNvPr>
        <cdr:cNvSpPr txBox="1"/>
      </cdr:nvSpPr>
      <cdr:spPr>
        <a:xfrm xmlns:a="http://schemas.openxmlformats.org/drawingml/2006/main">
          <a:off x="5253113" y="3700478"/>
          <a:ext cx="2127161" cy="26860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r"/>
          <a:r>
            <a:rPr lang="en-US" sz="1100" dirty="0">
              <a:solidFill>
                <a:schemeClr val="tx1">
                  <a:lumMod val="50000"/>
                  <a:lumOff val="50000"/>
                </a:schemeClr>
              </a:solidFill>
              <a:latin typeface="Quicksand" pitchFamily="2" charset="0"/>
            </a:rPr>
            <a:t>Source: The Pudding (2019)</a:t>
          </a:r>
        </a:p>
      </cdr:txBody>
    </cdr:sp>
  </cdr:relSizeAnchor>
</c:userShapes>
</file>

<file path=ppt/drawings/drawing3.xml><?xml version="1.0" encoding="utf-8"?>
<c:userShapes xmlns:c="http://schemas.openxmlformats.org/drawingml/2006/chart">
  <cdr:relSizeAnchor xmlns:cdr="http://schemas.openxmlformats.org/drawingml/2006/chartDrawing">
    <cdr:from>
      <cdr:x>0.28505</cdr:x>
      <cdr:y>0.92549</cdr:y>
    </cdr:from>
    <cdr:to>
      <cdr:x>0.97934</cdr:x>
      <cdr:y>0.92549</cdr:y>
    </cdr:to>
    <cdr:cxnSp macro="">
      <cdr:nvCxnSpPr>
        <cdr:cNvPr id="3" name="Straight Connector 2">
          <a:extLst xmlns:a="http://schemas.openxmlformats.org/drawingml/2006/main">
            <a:ext uri="{FF2B5EF4-FFF2-40B4-BE49-F238E27FC236}">
              <a16:creationId xmlns:a16="http://schemas.microsoft.com/office/drawing/2014/main" id="{210A1D1D-5AD9-4DBA-A126-2FA7C1FD2BF5}"/>
            </a:ext>
          </a:extLst>
        </cdr:cNvPr>
        <cdr:cNvCxnSpPr/>
      </cdr:nvCxnSpPr>
      <cdr:spPr>
        <a:xfrm xmlns:a="http://schemas.openxmlformats.org/drawingml/2006/main">
          <a:off x="2321435" y="4478177"/>
          <a:ext cx="5654180"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C89E4-8543-40B0-86AA-6D6E4C6C4527}" type="datetimeFigureOut">
              <a:rPr lang="en-US" smtClean="0"/>
              <a:t>6/24/2020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9DEFA-771A-49C3-9015-EEE688D90CB0}" type="slidenum">
              <a:rPr lang="en-US" smtClean="0"/>
              <a:t>‹#›</a:t>
            </a:fld>
            <a:endParaRPr lang="en-US"/>
          </a:p>
        </p:txBody>
      </p:sp>
    </p:spTree>
    <p:extLst>
      <p:ext uri="{BB962C8B-B14F-4D97-AF65-F5344CB8AC3E}">
        <p14:creationId xmlns:p14="http://schemas.microsoft.com/office/powerpoint/2010/main" val="326209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Chropleths</a:t>
            </a:r>
            <a:r>
              <a:rPr lang="en-US" dirty="0"/>
              <a:t> vs. Cartograms</a:t>
            </a:r>
          </a:p>
        </p:txBody>
      </p:sp>
      <p:sp>
        <p:nvSpPr>
          <p:cNvPr id="4" name="Slide Number Placeholder 3"/>
          <p:cNvSpPr>
            <a:spLocks noGrp="1"/>
          </p:cNvSpPr>
          <p:nvPr>
            <p:ph type="sldNum" sz="quarter" idx="5"/>
          </p:nvPr>
        </p:nvSpPr>
        <p:spPr/>
        <p:txBody>
          <a:bodyPr/>
          <a:lstStyle/>
          <a:p>
            <a:fld id="{11A9DEFA-771A-49C3-9015-EEE688D90CB0}" type="slidenum">
              <a:rPr lang="en-US" smtClean="0"/>
              <a:t>57</a:t>
            </a:fld>
            <a:endParaRPr lang="en-US"/>
          </a:p>
        </p:txBody>
      </p:sp>
    </p:spTree>
    <p:extLst>
      <p:ext uri="{BB962C8B-B14F-4D97-AF65-F5344CB8AC3E}">
        <p14:creationId xmlns:p14="http://schemas.microsoft.com/office/powerpoint/2010/main" val="2263793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WCAG: </a:t>
            </a:r>
            <a:r>
              <a:rPr lang="en-US" dirty="0"/>
              <a:t>Web Content Accessibility Guidelines</a:t>
            </a:r>
          </a:p>
          <a:p>
            <a:r>
              <a:rPr lang="en-US" dirty="0"/>
              <a:t>A web version of ADA (Americans with Disabilities Act) compliance. </a:t>
            </a:r>
          </a:p>
        </p:txBody>
      </p:sp>
      <p:sp>
        <p:nvSpPr>
          <p:cNvPr id="4" name="Slide Number Placeholder 3"/>
          <p:cNvSpPr>
            <a:spLocks noGrp="1"/>
          </p:cNvSpPr>
          <p:nvPr>
            <p:ph type="sldNum" sz="quarter" idx="5"/>
          </p:nvPr>
        </p:nvSpPr>
        <p:spPr/>
        <p:txBody>
          <a:bodyPr/>
          <a:lstStyle/>
          <a:p>
            <a:fld id="{11A9DEFA-771A-49C3-9015-EEE688D90CB0}" type="slidenum">
              <a:rPr lang="en-US" smtClean="0"/>
              <a:t>96</a:t>
            </a:fld>
            <a:endParaRPr lang="en-US"/>
          </a:p>
        </p:txBody>
      </p:sp>
    </p:spTree>
    <p:extLst>
      <p:ext uri="{BB962C8B-B14F-4D97-AF65-F5344CB8AC3E}">
        <p14:creationId xmlns:p14="http://schemas.microsoft.com/office/powerpoint/2010/main" val="665539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FBA1-8B4C-47C7-8415-A7210AC5CE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13CF2-7620-4F1A-9FBF-AE25FE0719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396B3C-3DD1-448C-8293-A8F2056FA04A}"/>
              </a:ext>
            </a:extLst>
          </p:cNvPr>
          <p:cNvSpPr>
            <a:spLocks noGrp="1"/>
          </p:cNvSpPr>
          <p:nvPr>
            <p:ph type="dt" sz="half" idx="10"/>
          </p:nvPr>
        </p:nvSpPr>
        <p:spPr/>
        <p:txBody>
          <a:bodyPr/>
          <a:lstStyle/>
          <a:p>
            <a:fld id="{4BDF68E2-58F2-4D09-BE8B-E3BD06533059}" type="datetimeFigureOut">
              <a:rPr lang="en-US" smtClean="0"/>
              <a:t>6/24/2020</a:t>
            </a:fld>
            <a:endParaRPr lang="en-US" dirty="0"/>
          </a:p>
        </p:txBody>
      </p:sp>
      <p:sp>
        <p:nvSpPr>
          <p:cNvPr id="5" name="Footer Placeholder 4">
            <a:extLst>
              <a:ext uri="{FF2B5EF4-FFF2-40B4-BE49-F238E27FC236}">
                <a16:creationId xmlns:a16="http://schemas.microsoft.com/office/drawing/2014/main" id="{47B11EFD-41AA-46B1-B630-525C430E3A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D70422-6E04-4B3B-884E-82C310B9134B}"/>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4491210-2F25-4724-931C-50E6D8E1BB5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03951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3E1D-21F1-452E-8997-A2E693E494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357821-4B65-4885-9E4F-245DEC6CED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4D7086-9EB7-436F-A5DC-23E0F86A3279}"/>
              </a:ext>
            </a:extLst>
          </p:cNvPr>
          <p:cNvSpPr>
            <a:spLocks noGrp="1"/>
          </p:cNvSpPr>
          <p:nvPr>
            <p:ph type="dt" sz="half" idx="10"/>
          </p:nvPr>
        </p:nvSpPr>
        <p:spPr/>
        <p:txBody>
          <a:bodyPr/>
          <a:lstStyle/>
          <a:p>
            <a:fld id="{2E2D6473-DF6D-4702-B328-E0DD40540A4E}" type="datetimeFigureOut">
              <a:rPr lang="en-US" smtClean="0"/>
              <a:t>6/24/2020</a:t>
            </a:fld>
            <a:endParaRPr lang="en-US" dirty="0"/>
          </a:p>
        </p:txBody>
      </p:sp>
      <p:sp>
        <p:nvSpPr>
          <p:cNvPr id="5" name="Footer Placeholder 4">
            <a:extLst>
              <a:ext uri="{FF2B5EF4-FFF2-40B4-BE49-F238E27FC236}">
                <a16:creationId xmlns:a16="http://schemas.microsoft.com/office/drawing/2014/main" id="{E86987C6-5F40-44B5-A35A-0B96092298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8894B3-8D97-4A7F-AF8A-3B2B30BD3E9B}"/>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9925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9BC5B-F0FD-4C51-BFB7-24C9BDD479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E56E7-EC0A-4095-B9C6-EB94EF19C5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2FA42-0439-4207-914C-ED734A9EADD6}"/>
              </a:ext>
            </a:extLst>
          </p:cNvPr>
          <p:cNvSpPr>
            <a:spLocks noGrp="1"/>
          </p:cNvSpPr>
          <p:nvPr>
            <p:ph type="dt" sz="half" idx="10"/>
          </p:nvPr>
        </p:nvSpPr>
        <p:spPr/>
        <p:txBody>
          <a:bodyPr/>
          <a:lstStyle/>
          <a:p>
            <a:fld id="{E26F7E3A-B166-407D-9866-32884E7D5B37}" type="datetimeFigureOut">
              <a:rPr lang="en-US" smtClean="0"/>
              <a:t>6/24/2020</a:t>
            </a:fld>
            <a:endParaRPr lang="en-US" dirty="0"/>
          </a:p>
        </p:txBody>
      </p:sp>
      <p:sp>
        <p:nvSpPr>
          <p:cNvPr id="5" name="Footer Placeholder 4">
            <a:extLst>
              <a:ext uri="{FF2B5EF4-FFF2-40B4-BE49-F238E27FC236}">
                <a16:creationId xmlns:a16="http://schemas.microsoft.com/office/drawing/2014/main" id="{6A2C59DC-BB02-4D58-B090-403D6B3710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498459-CFB6-4476-BD78-7900A378DB4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079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Content Placeholder 3"/>
          <p:cNvSpPr>
            <a:spLocks noGrp="1"/>
          </p:cNvSpPr>
          <p:nvPr>
            <p:ph sz="half" idx="10"/>
          </p:nvPr>
        </p:nvSpPr>
        <p:spPr>
          <a:xfrm>
            <a:off x="19939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1"/>
          </p:nvPr>
        </p:nvSpPr>
        <p:spPr>
          <a:xfrm>
            <a:off x="67945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015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96000" y="1901706"/>
            <a:ext cx="5549900" cy="430071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Title 1"/>
          <p:cNvSpPr txBox="1">
            <a:spLocks/>
          </p:cNvSpPr>
          <p:nvPr userDrawn="1"/>
        </p:nvSpPr>
        <p:spPr>
          <a:xfrm>
            <a:off x="1993900" y="431799"/>
            <a:ext cx="9359900" cy="1469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p>
        </p:txBody>
      </p:sp>
      <p:sp>
        <p:nvSpPr>
          <p:cNvPr id="12" name="Content Placeholder 2"/>
          <p:cNvSpPr>
            <a:spLocks noGrp="1"/>
          </p:cNvSpPr>
          <p:nvPr>
            <p:ph idx="10"/>
          </p:nvPr>
        </p:nvSpPr>
        <p:spPr>
          <a:xfrm>
            <a:off x="1993900" y="1901706"/>
            <a:ext cx="4000500" cy="43007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0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580B-9F7C-4C95-B43F-E7038C63C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EA1D1-0CFB-4C6D-8B46-71A974153C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2914-6DE6-4453-B8EA-053CCDA68502}"/>
              </a:ext>
            </a:extLst>
          </p:cNvPr>
          <p:cNvSpPr>
            <a:spLocks noGrp="1"/>
          </p:cNvSpPr>
          <p:nvPr>
            <p:ph type="dt" sz="half" idx="10"/>
          </p:nvPr>
        </p:nvSpPr>
        <p:spPr/>
        <p:txBody>
          <a:bodyPr/>
          <a:lstStyle/>
          <a:p>
            <a:fld id="{528FC5F6-F338-4AE4-BB23-26385BCFC423}" type="datetimeFigureOut">
              <a:rPr lang="en-US" smtClean="0"/>
              <a:t>6/24/2020</a:t>
            </a:fld>
            <a:endParaRPr lang="en-US" dirty="0"/>
          </a:p>
        </p:txBody>
      </p:sp>
      <p:sp>
        <p:nvSpPr>
          <p:cNvPr id="5" name="Footer Placeholder 4">
            <a:extLst>
              <a:ext uri="{FF2B5EF4-FFF2-40B4-BE49-F238E27FC236}">
                <a16:creationId xmlns:a16="http://schemas.microsoft.com/office/drawing/2014/main" id="{C40CD3B2-8BC2-49F8-B55D-39656085E5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ABB4B4-6ABE-4315-A49A-EDB9F0D86AAB}"/>
              </a:ext>
            </a:extLst>
          </p:cNvPr>
          <p:cNvSpPr>
            <a:spLocks noGrp="1"/>
          </p:cNvSpPr>
          <p:nvPr>
            <p:ph type="sldNum" sz="quarter" idx="12"/>
          </p:nvPr>
        </p:nvSpPr>
        <p:spPr/>
        <p:txBody>
          <a:bodyPr/>
          <a:lstStyle/>
          <a:p>
            <a:fld id="{6113E31D-E2AB-40D1-8B51-AFA5AFEF393A}" type="slidenum">
              <a:rPr lang="en-US" smtClean="0"/>
              <a:t>‹#›</a:t>
            </a:fld>
            <a:endParaRPr lang="en-US" dirty="0"/>
          </a:p>
        </p:txBody>
      </p:sp>
      <p:sp>
        <p:nvSpPr>
          <p:cNvPr id="9" name="TextBox 8">
            <a:extLst>
              <a:ext uri="{FF2B5EF4-FFF2-40B4-BE49-F238E27FC236}">
                <a16:creationId xmlns:a16="http://schemas.microsoft.com/office/drawing/2014/main" id="{F78C528F-A485-45B7-9D19-003247999B4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75388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AA3D-7B9E-41C0-89FE-358DC4D55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998272-C823-43AB-8888-F4C2D9ADD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46A3BB-5E92-459F-ACBE-83439D5A91D0}"/>
              </a:ext>
            </a:extLst>
          </p:cNvPr>
          <p:cNvSpPr>
            <a:spLocks noGrp="1"/>
          </p:cNvSpPr>
          <p:nvPr>
            <p:ph type="dt" sz="half" idx="10"/>
          </p:nvPr>
        </p:nvSpPr>
        <p:spPr/>
        <p:txBody>
          <a:bodyPr/>
          <a:lstStyle/>
          <a:p>
            <a:fld id="{20EBB0C4-6273-4C6E-B9BD-2EDC30F1CD52}" type="datetimeFigureOut">
              <a:rPr lang="en-US" smtClean="0"/>
              <a:t>6/24/2020</a:t>
            </a:fld>
            <a:endParaRPr lang="en-US" dirty="0"/>
          </a:p>
        </p:txBody>
      </p:sp>
      <p:sp>
        <p:nvSpPr>
          <p:cNvPr id="5" name="Footer Placeholder 4">
            <a:extLst>
              <a:ext uri="{FF2B5EF4-FFF2-40B4-BE49-F238E27FC236}">
                <a16:creationId xmlns:a16="http://schemas.microsoft.com/office/drawing/2014/main" id="{662FCFF0-832B-4609-AA9B-77B5E55C9C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9E7ED6-B392-4654-B981-CC77F198EEB7}"/>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BD88A53-21DB-423E-BFED-A4EEE065CD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667677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3AA0-0770-4269-B4BD-8332C5A1F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6FCA8D-B800-49A8-898C-BC8B5227D9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D257DF-ED77-450C-B544-D6CC5F5972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215E91-7925-431B-81D9-71489AFCCD0B}"/>
              </a:ext>
            </a:extLst>
          </p:cNvPr>
          <p:cNvSpPr>
            <a:spLocks noGrp="1"/>
          </p:cNvSpPr>
          <p:nvPr>
            <p:ph type="dt" sz="half" idx="10"/>
          </p:nvPr>
        </p:nvSpPr>
        <p:spPr/>
        <p:txBody>
          <a:bodyPr/>
          <a:lstStyle/>
          <a:p>
            <a:fld id="{19AB4D41-86C1-4908-B66A-0B50CEB3BF29}" type="datetimeFigureOut">
              <a:rPr lang="en-US" smtClean="0"/>
              <a:t>6/24/2020</a:t>
            </a:fld>
            <a:endParaRPr lang="en-US" dirty="0"/>
          </a:p>
        </p:txBody>
      </p:sp>
      <p:sp>
        <p:nvSpPr>
          <p:cNvPr id="6" name="Footer Placeholder 5">
            <a:extLst>
              <a:ext uri="{FF2B5EF4-FFF2-40B4-BE49-F238E27FC236}">
                <a16:creationId xmlns:a16="http://schemas.microsoft.com/office/drawing/2014/main" id="{D760EE53-1A4C-43B9-A04F-55394ADE33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A024CB-E6DF-411B-A8E9-63BD320AA68C}"/>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3923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ACCA-27AC-4FA9-8976-2E9E75F114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B00B38-C330-43E4-A3D0-14CE582AB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AAE5CD-2EEE-43BC-8629-88F71383CCE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2D8DB0-F224-45CA-B938-B84B6B07A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6A4A1E-93E0-416E-883A-803E5DC2A9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B0879-920B-4647-AC1A-619FE7B2AB75}"/>
              </a:ext>
            </a:extLst>
          </p:cNvPr>
          <p:cNvSpPr>
            <a:spLocks noGrp="1"/>
          </p:cNvSpPr>
          <p:nvPr>
            <p:ph type="dt" sz="half" idx="10"/>
          </p:nvPr>
        </p:nvSpPr>
        <p:spPr/>
        <p:txBody>
          <a:bodyPr/>
          <a:lstStyle/>
          <a:p>
            <a:fld id="{E6426E2C-56C1-4E0D-A793-0088A7FDD37E}" type="datetimeFigureOut">
              <a:rPr lang="en-US" smtClean="0"/>
              <a:t>6/24/2020</a:t>
            </a:fld>
            <a:endParaRPr lang="en-US" dirty="0"/>
          </a:p>
        </p:txBody>
      </p:sp>
      <p:sp>
        <p:nvSpPr>
          <p:cNvPr id="8" name="Footer Placeholder 7">
            <a:extLst>
              <a:ext uri="{FF2B5EF4-FFF2-40B4-BE49-F238E27FC236}">
                <a16:creationId xmlns:a16="http://schemas.microsoft.com/office/drawing/2014/main" id="{042121DA-54E5-4CA8-B7CD-A01E74FC208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F6816FE-CC77-4424-95C1-9928DC0A989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730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A6CC-92F3-4E0E-80E0-92E493F49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59C99-0D0A-4596-A621-8DA278B83629}"/>
              </a:ext>
            </a:extLst>
          </p:cNvPr>
          <p:cNvSpPr>
            <a:spLocks noGrp="1"/>
          </p:cNvSpPr>
          <p:nvPr>
            <p:ph type="dt" sz="half" idx="10"/>
          </p:nvPr>
        </p:nvSpPr>
        <p:spPr/>
        <p:txBody>
          <a:bodyPr/>
          <a:lstStyle/>
          <a:p>
            <a:fld id="{C8C39B41-D8B5-4052-B551-9B5525EAA8B6}" type="datetimeFigureOut">
              <a:rPr lang="en-US" smtClean="0"/>
              <a:t>6/24/2020</a:t>
            </a:fld>
            <a:endParaRPr lang="en-US" dirty="0"/>
          </a:p>
        </p:txBody>
      </p:sp>
      <p:sp>
        <p:nvSpPr>
          <p:cNvPr id="4" name="Footer Placeholder 3">
            <a:extLst>
              <a:ext uri="{FF2B5EF4-FFF2-40B4-BE49-F238E27FC236}">
                <a16:creationId xmlns:a16="http://schemas.microsoft.com/office/drawing/2014/main" id="{614A2966-73EC-4F14-9D15-37A857E6A5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B47D3F-22F9-489E-AF2A-E01EAB407F9D}"/>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8" name="TextBox 7">
            <a:extLst>
              <a:ext uri="{FF2B5EF4-FFF2-40B4-BE49-F238E27FC236}">
                <a16:creationId xmlns:a16="http://schemas.microsoft.com/office/drawing/2014/main" id="{36B7F270-6BD1-47F8-A811-32E7322B995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04052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73EBA-8978-4704-8EF9-2433C2FFCF5E}"/>
              </a:ext>
            </a:extLst>
          </p:cNvPr>
          <p:cNvSpPr>
            <a:spLocks noGrp="1"/>
          </p:cNvSpPr>
          <p:nvPr>
            <p:ph type="dt" sz="half" idx="10"/>
          </p:nvPr>
        </p:nvSpPr>
        <p:spPr/>
        <p:txBody>
          <a:bodyPr/>
          <a:lstStyle/>
          <a:p>
            <a:fld id="{4D94136C-8742-45B2-AF27-D93DF72833A9}" type="datetimeFigureOut">
              <a:rPr lang="en-US" smtClean="0"/>
              <a:t>6/24/2020</a:t>
            </a:fld>
            <a:endParaRPr lang="en-US" dirty="0"/>
          </a:p>
        </p:txBody>
      </p:sp>
      <p:sp>
        <p:nvSpPr>
          <p:cNvPr id="3" name="Footer Placeholder 2">
            <a:extLst>
              <a:ext uri="{FF2B5EF4-FFF2-40B4-BE49-F238E27FC236}">
                <a16:creationId xmlns:a16="http://schemas.microsoft.com/office/drawing/2014/main" id="{EC3864B7-1F20-4D30-9BF2-684C4AC1E02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D486F4-0F97-4F96-A1AE-F0563A918B7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TextBox 6">
            <a:extLst>
              <a:ext uri="{FF2B5EF4-FFF2-40B4-BE49-F238E27FC236}">
                <a16:creationId xmlns:a16="http://schemas.microsoft.com/office/drawing/2014/main" id="{09D697F2-F496-4A2A-AE2A-68D254A0C1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362475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D9A4-7AD1-49EE-AD38-1C69944E4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A40EE-25C6-40E3-9AB2-CA0DC3C63E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75AE6-70D7-4606-BA3D-4E960CB45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F3D589-092E-4E4A-BAC7-2B6AEEBC5B82}"/>
              </a:ext>
            </a:extLst>
          </p:cNvPr>
          <p:cNvSpPr>
            <a:spLocks noGrp="1"/>
          </p:cNvSpPr>
          <p:nvPr>
            <p:ph type="dt" sz="half" idx="10"/>
          </p:nvPr>
        </p:nvSpPr>
        <p:spPr/>
        <p:txBody>
          <a:bodyPr/>
          <a:lstStyle/>
          <a:p>
            <a:fld id="{32ABBEA6-7C60-4B02-AE87-00D78D8422AF}" type="datetimeFigureOut">
              <a:rPr lang="en-US" smtClean="0"/>
              <a:t>6/24/2020</a:t>
            </a:fld>
            <a:endParaRPr lang="en-US" dirty="0"/>
          </a:p>
        </p:txBody>
      </p:sp>
      <p:sp>
        <p:nvSpPr>
          <p:cNvPr id="6" name="Footer Placeholder 5">
            <a:extLst>
              <a:ext uri="{FF2B5EF4-FFF2-40B4-BE49-F238E27FC236}">
                <a16:creationId xmlns:a16="http://schemas.microsoft.com/office/drawing/2014/main" id="{AED14E26-6378-48AF-AE00-B919DD3833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7143B0-61C3-4F6F-9DAE-D7F21F50112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1282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ACC2-A2CE-4432-83AE-0231600AC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A94726-2078-4EC3-9DF0-5A29A19462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85F7BD-5004-4161-95CB-9424F624A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F6B771-7BFE-41D6-A5D8-93A284F6A8B8}"/>
              </a:ext>
            </a:extLst>
          </p:cNvPr>
          <p:cNvSpPr>
            <a:spLocks noGrp="1"/>
          </p:cNvSpPr>
          <p:nvPr>
            <p:ph type="dt" sz="half" idx="10"/>
          </p:nvPr>
        </p:nvSpPr>
        <p:spPr/>
        <p:txBody>
          <a:bodyPr/>
          <a:lstStyle/>
          <a:p>
            <a:fld id="{C9CAD897-D46E-4AD2-BD9B-49DD3E640873}" type="datetimeFigureOut">
              <a:rPr lang="en-US" smtClean="0"/>
              <a:t>6/24/2020</a:t>
            </a:fld>
            <a:endParaRPr lang="en-US" dirty="0"/>
          </a:p>
        </p:txBody>
      </p:sp>
      <p:sp>
        <p:nvSpPr>
          <p:cNvPr id="6" name="Footer Placeholder 5">
            <a:extLst>
              <a:ext uri="{FF2B5EF4-FFF2-40B4-BE49-F238E27FC236}">
                <a16:creationId xmlns:a16="http://schemas.microsoft.com/office/drawing/2014/main" id="{11F735AC-DA6D-4429-954F-4ECEA11BD0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1E762E-7234-4AA5-8BC7-251466A0466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3242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8C7D01-A6A5-4785-A734-B76022DA97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D92C4-B167-4EE0-AEDE-CA4044663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7DE3-5654-4738-BA1E-B209F16FD3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24D31-43A5-475A-80CF-332C9F6DCF35}" type="datetimeFigureOut">
              <a:rPr lang="en-US" smtClean="0"/>
              <a:t>6/24/2020</a:t>
            </a:fld>
            <a:endParaRPr lang="en-US" dirty="0"/>
          </a:p>
        </p:txBody>
      </p:sp>
      <p:sp>
        <p:nvSpPr>
          <p:cNvPr id="5" name="Footer Placeholder 4">
            <a:extLst>
              <a:ext uri="{FF2B5EF4-FFF2-40B4-BE49-F238E27FC236}">
                <a16:creationId xmlns:a16="http://schemas.microsoft.com/office/drawing/2014/main" id="{0D7834D0-0CC9-4B61-8AC2-FAC4EF237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1875CE5-135C-464B-9667-9BBB06EEF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
        <p:nvSpPr>
          <p:cNvPr id="10" name="TextBox 9">
            <a:extLst>
              <a:ext uri="{FF2B5EF4-FFF2-40B4-BE49-F238E27FC236}">
                <a16:creationId xmlns:a16="http://schemas.microsoft.com/office/drawing/2014/main" id="{98536369-E76B-4F4B-8EED-DDCE9CF2697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61190682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52" r:id="rId12"/>
    <p:sldLayoutId id="21474836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informationisbeautiful.net/" TargetMode="External"/><Relationship Id="rId2" Type="http://schemas.openxmlformats.org/officeDocument/2006/relationships/hyperlink" Target="https://www.reddit.com/r/dataisbeautiful/" TargetMode="External"/><Relationship Id="rId1" Type="http://schemas.openxmlformats.org/officeDocument/2006/relationships/slideLayout" Target="../slideLayouts/slideLayout2.xml"/><Relationship Id="rId6" Type="http://schemas.openxmlformats.org/officeDocument/2006/relationships/hyperlink" Target="https://www.reddit.com/r/dataisugly/" TargetMode="External"/><Relationship Id="rId5" Type="http://schemas.openxmlformats.org/officeDocument/2006/relationships/hyperlink" Target="https://www.d3-graph-gallery.com/" TargetMode="External"/><Relationship Id="rId4" Type="http://schemas.openxmlformats.org/officeDocument/2006/relationships/hyperlink" Target="https://datastudiogallery.appspot.com/gallery"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mailto:jcrawford52@gsu.edu"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0.png"/><Relationship Id="rId2" Type="http://schemas.microsoft.com/office/2014/relationships/chartEx" Target="../charts/chartEx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Reddit.com/r/dataisbeautifu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datavizproject.com/" TargetMode="External"/><Relationship Id="rId2" Type="http://schemas.openxmlformats.org/officeDocument/2006/relationships/hyperlink" Target="https://drive.google.com/file/d/1BO26j7VmWmxhk9cg1AChaIGSrITJp5C8/view?usp=sharing" TargetMode="External"/><Relationship Id="rId1" Type="http://schemas.openxmlformats.org/officeDocument/2006/relationships/slideLayout" Target="../slideLayouts/slideLayout2.xml"/><Relationship Id="rId6" Type="http://schemas.openxmlformats.org/officeDocument/2006/relationships/hyperlink" Target="https://webaim.org/resources/contrastchecker/" TargetMode="External"/><Relationship Id="rId5" Type="http://schemas.openxmlformats.org/officeDocument/2006/relationships/hyperlink" Target="https://coolors.co/app" TargetMode="External"/><Relationship Id="rId4" Type="http://schemas.openxmlformats.org/officeDocument/2006/relationships/hyperlink" Target="https://www.colorcodepick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1892"/>
            <a:ext cx="9144000" cy="2264069"/>
          </a:xfrm>
        </p:spPr>
        <p:txBody>
          <a:bodyPr anchor="ctr">
            <a:normAutofit fontScale="90000"/>
          </a:bodyPr>
          <a:lstStyle/>
          <a:p>
            <a:r>
              <a:rPr lang="en-US" dirty="0">
                <a:latin typeface="Quicksand" pitchFamily="2" charset="0"/>
              </a:rPr>
              <a:t>Picture This:</a:t>
            </a:r>
            <a:br>
              <a:rPr lang="en-US" dirty="0">
                <a:latin typeface="Quicksand" pitchFamily="2" charset="0"/>
              </a:rPr>
            </a:br>
            <a:r>
              <a:rPr lang="en-US" b="1" dirty="0">
                <a:latin typeface="Quicksand" pitchFamily="2" charset="0"/>
              </a:rPr>
              <a:t>Best Practices in Data Visualization</a:t>
            </a:r>
          </a:p>
        </p:txBody>
      </p:sp>
      <p:sp>
        <p:nvSpPr>
          <p:cNvPr id="3" name="Subtitle 2"/>
          <p:cNvSpPr>
            <a:spLocks noGrp="1"/>
          </p:cNvSpPr>
          <p:nvPr>
            <p:ph type="subTitle" idx="1"/>
          </p:nvPr>
        </p:nvSpPr>
        <p:spPr>
          <a:xfrm>
            <a:off x="1524000" y="3602038"/>
            <a:ext cx="9144000" cy="2753042"/>
          </a:xfrm>
        </p:spPr>
        <p:txBody>
          <a:bodyPr anchor="t">
            <a:normAutofit lnSpcReduction="10000"/>
          </a:bodyPr>
          <a:lstStyle/>
          <a:p>
            <a:r>
              <a:rPr lang="en-US" sz="1800" dirty="0">
                <a:latin typeface="Quicksand" pitchFamily="2" charset="0"/>
              </a:rPr>
              <a:t>Presenter:</a:t>
            </a:r>
            <a:br>
              <a:rPr lang="en-US" sz="1800" dirty="0">
                <a:latin typeface="Quicksand" pitchFamily="2" charset="0"/>
              </a:rPr>
            </a:br>
            <a:br>
              <a:rPr lang="en-US" sz="1800" dirty="0">
                <a:latin typeface="Quicksand" pitchFamily="2" charset="0"/>
              </a:rPr>
            </a:br>
            <a:r>
              <a:rPr lang="en-US" sz="1800" b="1" dirty="0">
                <a:latin typeface="Quicksand" pitchFamily="2" charset="0"/>
              </a:rPr>
              <a:t>Jamison Crawford, MPA</a:t>
            </a:r>
          </a:p>
          <a:p>
            <a:endParaRPr lang="en-US" sz="1800" dirty="0">
              <a:latin typeface="Quicksand" pitchFamily="2" charset="0"/>
            </a:endParaRPr>
          </a:p>
          <a:p>
            <a:r>
              <a:rPr lang="en-US" sz="1400" dirty="0">
                <a:latin typeface="Quicksand" pitchFamily="2" charset="0"/>
              </a:rPr>
              <a:t>Institutional Research Associate, Georgia State U.</a:t>
            </a:r>
          </a:p>
          <a:p>
            <a:r>
              <a:rPr lang="en-US" sz="1400" dirty="0">
                <a:latin typeface="Quicksand" pitchFamily="2" charset="0"/>
              </a:rPr>
              <a:t>Associate Faculty, Arizona State U.</a:t>
            </a:r>
          </a:p>
          <a:p>
            <a:r>
              <a:rPr lang="en-US" sz="1400" dirty="0">
                <a:latin typeface="Quicksand" pitchFamily="2" charset="0"/>
              </a:rPr>
              <a:t>Instructor, Georgia State U.</a:t>
            </a:r>
          </a:p>
          <a:p>
            <a:endParaRPr lang="en-US" sz="1400" dirty="0">
              <a:latin typeface="Quicksand" pitchFamily="2" charset="0"/>
            </a:endParaRPr>
          </a:p>
          <a:p>
            <a:r>
              <a:rPr lang="en-US" sz="1400" b="1" dirty="0">
                <a:latin typeface="Quicksand" pitchFamily="2" charset="0"/>
              </a:rPr>
              <a:t>Co-Facilitator &amp; Coordinator: Dori Neptune</a:t>
            </a:r>
          </a:p>
        </p:txBody>
      </p:sp>
    </p:spTree>
    <p:extLst>
      <p:ext uri="{BB962C8B-B14F-4D97-AF65-F5344CB8AC3E}">
        <p14:creationId xmlns:p14="http://schemas.microsoft.com/office/powerpoint/2010/main" val="308306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927" y="483231"/>
            <a:ext cx="9646145" cy="5891538"/>
          </a:xfrm>
        </p:spPr>
      </p:pic>
    </p:spTree>
    <p:extLst>
      <p:ext uri="{BB962C8B-B14F-4D97-AF65-F5344CB8AC3E}">
        <p14:creationId xmlns:p14="http://schemas.microsoft.com/office/powerpoint/2010/main" val="3359667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1941576" y="1904900"/>
            <a:ext cx="10515600" cy="4351338"/>
          </a:xfrm>
        </p:spPr>
        <p:txBody>
          <a:bodyPr>
            <a:normAutofit/>
          </a:bodyPr>
          <a:lstStyle/>
          <a:p>
            <a:pPr marL="0" indent="0">
              <a:buNone/>
            </a:pPr>
            <a:r>
              <a:rPr lang="en-US" sz="2400" b="1" dirty="0">
                <a:latin typeface="Quicksand" pitchFamily="2" charset="0"/>
              </a:rPr>
              <a:t>Good Visualization:</a:t>
            </a:r>
          </a:p>
          <a:p>
            <a:r>
              <a:rPr lang="en-US" sz="2400" dirty="0">
                <a:latin typeface="Quicksand" pitchFamily="2" charset="0"/>
                <a:hlinkClick r:id="rId2"/>
              </a:rPr>
              <a:t>Data Is Beautiful (Reddit)</a:t>
            </a:r>
            <a:endParaRPr lang="en-US" sz="2400" dirty="0">
              <a:latin typeface="Quicksand" pitchFamily="2" charset="0"/>
            </a:endParaRPr>
          </a:p>
          <a:p>
            <a:r>
              <a:rPr lang="en-US" sz="2400" dirty="0">
                <a:latin typeface="Quicksand" pitchFamily="2" charset="0"/>
                <a:hlinkClick r:id="rId3"/>
              </a:rPr>
              <a:t>Information Is Beautiful</a:t>
            </a:r>
            <a:endParaRPr lang="en-US" sz="2400" dirty="0">
              <a:latin typeface="Quicksand" pitchFamily="2" charset="0"/>
            </a:endParaRPr>
          </a:p>
          <a:p>
            <a:r>
              <a:rPr lang="en-US" sz="2400" dirty="0">
                <a:latin typeface="Quicksand" pitchFamily="2" charset="0"/>
                <a:hlinkClick r:id="rId4"/>
              </a:rPr>
              <a:t>Google Data Studio Gallery</a:t>
            </a:r>
            <a:endParaRPr lang="en-US" sz="2400" dirty="0">
              <a:latin typeface="Quicksand" pitchFamily="2" charset="0"/>
            </a:endParaRPr>
          </a:p>
          <a:p>
            <a:r>
              <a:rPr lang="en-US" sz="2400" dirty="0">
                <a:latin typeface="Quicksand" pitchFamily="2" charset="0"/>
                <a:hlinkClick r:id="rId5"/>
              </a:rPr>
              <a:t>D3 Graph Gallery</a:t>
            </a:r>
            <a:endParaRPr lang="en-US" sz="2400" dirty="0">
              <a:latin typeface="Quicksand" pitchFamily="2" charset="0"/>
            </a:endParaRPr>
          </a:p>
          <a:p>
            <a:pPr marL="0" indent="0">
              <a:buNone/>
            </a:pPr>
            <a:br>
              <a:rPr lang="en-US" sz="2400" b="1" dirty="0">
                <a:latin typeface="Quicksand" pitchFamily="2" charset="0"/>
              </a:rPr>
            </a:br>
            <a:r>
              <a:rPr lang="en-US" sz="2400" b="1" dirty="0">
                <a:latin typeface="Quicksand" pitchFamily="2" charset="0"/>
              </a:rPr>
              <a:t>Bad Visualization</a:t>
            </a:r>
          </a:p>
          <a:p>
            <a:r>
              <a:rPr lang="en-US" sz="2400" dirty="0">
                <a:latin typeface="Quicksand" pitchFamily="2" charset="0"/>
                <a:hlinkClick r:id="rId6"/>
              </a:rPr>
              <a:t>Data Is Ugly (Reddit)</a:t>
            </a:r>
            <a:endParaRPr lang="en-US" sz="2400" dirty="0">
              <a:latin typeface="Quicksand" pitchFamily="2" charset="0"/>
            </a:endParaRPr>
          </a:p>
          <a:p>
            <a:r>
              <a:rPr lang="en-US" sz="2400" dirty="0">
                <a:latin typeface="Quicksand" pitchFamily="2" charset="0"/>
              </a:rPr>
              <a:t>More, but inappropriate titles</a:t>
            </a:r>
          </a:p>
        </p:txBody>
      </p:sp>
      <p:sp>
        <p:nvSpPr>
          <p:cNvPr id="6" name="Title 1">
            <a:extLst>
              <a:ext uri="{FF2B5EF4-FFF2-40B4-BE49-F238E27FC236}">
                <a16:creationId xmlns:a16="http://schemas.microsoft.com/office/drawing/2014/main" id="{8C21167A-5BD6-4615-9B08-F77A211B2C3C}"/>
              </a:ext>
            </a:extLst>
          </p:cNvPr>
          <p:cNvSpPr>
            <a:spLocks noGrp="1"/>
          </p:cNvSpPr>
          <p:nvPr>
            <p:ph type="title"/>
          </p:nvPr>
        </p:nvSpPr>
        <p:spPr>
          <a:xfrm>
            <a:off x="522941" y="339562"/>
            <a:ext cx="10515600" cy="1325563"/>
          </a:xfrm>
        </p:spPr>
        <p:txBody>
          <a:bodyPr/>
          <a:lstStyle/>
          <a:p>
            <a:r>
              <a:rPr lang="en-US" b="1" dirty="0">
                <a:latin typeface="Quicksand" pitchFamily="2" charset="0"/>
              </a:rPr>
              <a:t>Visualization Galleries</a:t>
            </a:r>
            <a:endParaRPr lang="en-US" dirty="0">
              <a:latin typeface="Quicksand" pitchFamily="2" charset="0"/>
            </a:endParaRPr>
          </a:p>
        </p:txBody>
      </p:sp>
    </p:spTree>
    <p:extLst>
      <p:ext uri="{BB962C8B-B14F-4D97-AF65-F5344CB8AC3E}">
        <p14:creationId xmlns:p14="http://schemas.microsoft.com/office/powerpoint/2010/main" val="39659816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1241764" y="2359550"/>
            <a:ext cx="9708472" cy="2791727"/>
          </a:xfrm>
        </p:spPr>
        <p:txBody>
          <a:bodyPr anchor="ctr">
            <a:normAutofit/>
          </a:bodyPr>
          <a:lstStyle/>
          <a:p>
            <a:pPr marL="0" indent="0" algn="ctr">
              <a:buNone/>
            </a:pPr>
            <a:r>
              <a:rPr lang="en-US" sz="3200" dirty="0">
                <a:latin typeface="Quicksand" pitchFamily="2" charset="0"/>
              </a:rPr>
              <a:t>github.com/jamisoncrawford/dataviz</a:t>
            </a:r>
          </a:p>
        </p:txBody>
      </p:sp>
      <p:sp>
        <p:nvSpPr>
          <p:cNvPr id="6" name="Title 1">
            <a:extLst>
              <a:ext uri="{FF2B5EF4-FFF2-40B4-BE49-F238E27FC236}">
                <a16:creationId xmlns:a16="http://schemas.microsoft.com/office/drawing/2014/main" id="{8C21167A-5BD6-4615-9B08-F77A211B2C3C}"/>
              </a:ext>
            </a:extLst>
          </p:cNvPr>
          <p:cNvSpPr>
            <a:spLocks noGrp="1"/>
          </p:cNvSpPr>
          <p:nvPr>
            <p:ph type="title"/>
          </p:nvPr>
        </p:nvSpPr>
        <p:spPr>
          <a:xfrm>
            <a:off x="838200" y="1111919"/>
            <a:ext cx="10515600" cy="1325563"/>
          </a:xfrm>
        </p:spPr>
        <p:txBody>
          <a:bodyPr>
            <a:normAutofit/>
          </a:bodyPr>
          <a:lstStyle/>
          <a:p>
            <a:pPr algn="ctr"/>
            <a:r>
              <a:rPr lang="en-US" sz="3600" b="1" dirty="0">
                <a:latin typeface="Quicksand" pitchFamily="2" charset="0"/>
              </a:rPr>
              <a:t>Download Presentation </a:t>
            </a:r>
            <a:br>
              <a:rPr lang="en-US" sz="3600" b="1" dirty="0">
                <a:latin typeface="Quicksand" pitchFamily="2" charset="0"/>
              </a:rPr>
            </a:br>
            <a:r>
              <a:rPr lang="en-US" sz="3600" b="1" dirty="0">
                <a:latin typeface="Quicksand" pitchFamily="2" charset="0"/>
              </a:rPr>
              <a:t>&amp; Full Workshop</a:t>
            </a:r>
            <a:endParaRPr lang="en-US" sz="3600" dirty="0">
              <a:latin typeface="Quicksand" pitchFamily="2" charset="0"/>
            </a:endParaRPr>
          </a:p>
        </p:txBody>
      </p:sp>
    </p:spTree>
    <p:extLst>
      <p:ext uri="{BB962C8B-B14F-4D97-AF65-F5344CB8AC3E}">
        <p14:creationId xmlns:p14="http://schemas.microsoft.com/office/powerpoint/2010/main" val="11137691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838200" y="706278"/>
            <a:ext cx="10515600" cy="5445443"/>
          </a:xfrm>
        </p:spPr>
        <p:txBody>
          <a:bodyPr>
            <a:normAutofit/>
          </a:bodyPr>
          <a:lstStyle/>
          <a:p>
            <a:pPr marL="0" indent="0">
              <a:buNone/>
            </a:pPr>
            <a:endParaRPr lang="en-US" sz="2400" dirty="0">
              <a:latin typeface="Quicksand" pitchFamily="2" charset="0"/>
            </a:endParaRPr>
          </a:p>
          <a:p>
            <a:pPr marL="0" indent="0" algn="ctr">
              <a:buNone/>
            </a:pPr>
            <a:r>
              <a:rPr lang="en-US" sz="3600" b="1" dirty="0">
                <a:latin typeface="Quicksand" pitchFamily="2" charset="0"/>
              </a:rPr>
              <a:t>Thanks &amp; Contact Information</a:t>
            </a:r>
          </a:p>
          <a:p>
            <a:pPr marL="0" indent="0" algn="ctr">
              <a:buNone/>
            </a:pPr>
            <a:endParaRPr lang="en-US" sz="2400" dirty="0">
              <a:latin typeface="Quicksand" pitchFamily="2" charset="0"/>
            </a:endParaRPr>
          </a:p>
          <a:p>
            <a:pPr marL="0" indent="0" algn="ctr">
              <a:buNone/>
            </a:pPr>
            <a:r>
              <a:rPr lang="en-US" sz="2400" dirty="0">
                <a:latin typeface="Quicksand" pitchFamily="2" charset="0"/>
              </a:rPr>
              <a:t>Special thanks to Dori Neptune </a:t>
            </a:r>
            <a:br>
              <a:rPr lang="en-US" sz="2400" dirty="0">
                <a:latin typeface="Quicksand" pitchFamily="2" charset="0"/>
              </a:rPr>
            </a:br>
            <a:r>
              <a:rPr lang="en-US" sz="2400" dirty="0">
                <a:latin typeface="Quicksand" pitchFamily="2" charset="0"/>
              </a:rPr>
              <a:t>for coordination and live support!</a:t>
            </a:r>
          </a:p>
          <a:p>
            <a:pPr marL="0" indent="0" algn="ctr">
              <a:buNone/>
            </a:pPr>
            <a:endParaRPr lang="en-US" sz="2400" dirty="0">
              <a:latin typeface="Quicksand" pitchFamily="2" charset="0"/>
            </a:endParaRPr>
          </a:p>
          <a:p>
            <a:pPr marL="0" indent="0" algn="ctr">
              <a:buNone/>
            </a:pPr>
            <a:r>
              <a:rPr lang="en-US" sz="2400" dirty="0">
                <a:latin typeface="Quicksand" pitchFamily="2" charset="0"/>
              </a:rPr>
              <a:t>Thank you for joining us!</a:t>
            </a:r>
          </a:p>
          <a:p>
            <a:pPr marL="0" indent="0" algn="ctr">
              <a:buNone/>
            </a:pPr>
            <a:endParaRPr lang="en-US" sz="2400" dirty="0">
              <a:latin typeface="Quicksand" pitchFamily="2" charset="0"/>
            </a:endParaRPr>
          </a:p>
          <a:p>
            <a:pPr marL="0" indent="0" algn="ctr">
              <a:buNone/>
            </a:pPr>
            <a:r>
              <a:rPr lang="en-US" sz="2400" b="1" dirty="0">
                <a:latin typeface="Quicksand" pitchFamily="2" charset="0"/>
              </a:rPr>
              <a:t>Jamison Crawford, MPA</a:t>
            </a:r>
          </a:p>
          <a:p>
            <a:pPr marL="0" indent="0" algn="ctr">
              <a:buNone/>
            </a:pPr>
            <a:r>
              <a:rPr lang="en-US" sz="2400" dirty="0">
                <a:latin typeface="Quicksand" pitchFamily="2" charset="0"/>
                <a:hlinkClick r:id="rId2"/>
              </a:rPr>
              <a:t>jcrawford52@gsu.edu</a:t>
            </a:r>
            <a:endParaRPr lang="en-US" sz="2400" dirty="0">
              <a:latin typeface="Quicksand" pitchFamily="2" charset="0"/>
            </a:endParaRPr>
          </a:p>
          <a:p>
            <a:pPr marL="0" indent="0" algn="ctr">
              <a:buNone/>
            </a:pPr>
            <a:r>
              <a:rPr lang="en-US" sz="2400" dirty="0">
                <a:latin typeface="Quicksand" pitchFamily="2" charset="0"/>
              </a:rPr>
              <a:t>(404) 413-1404</a:t>
            </a:r>
          </a:p>
        </p:txBody>
      </p:sp>
    </p:spTree>
    <p:extLst>
      <p:ext uri="{BB962C8B-B14F-4D97-AF65-F5344CB8AC3E}">
        <p14:creationId xmlns:p14="http://schemas.microsoft.com/office/powerpoint/2010/main" val="41026870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3CAED4-0C38-4839-83BC-275777C7913B}"/>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Questions?</a:t>
            </a:r>
          </a:p>
        </p:txBody>
      </p:sp>
    </p:spTree>
    <p:extLst>
      <p:ext uri="{BB962C8B-B14F-4D97-AF65-F5344CB8AC3E}">
        <p14:creationId xmlns:p14="http://schemas.microsoft.com/office/powerpoint/2010/main" val="148482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111" y="504294"/>
            <a:ext cx="8429778" cy="5849412"/>
          </a:xfrm>
        </p:spPr>
      </p:pic>
      <p:sp>
        <p:nvSpPr>
          <p:cNvPr id="4" name="TextBox 3"/>
          <p:cNvSpPr txBox="1"/>
          <p:nvPr/>
        </p:nvSpPr>
        <p:spPr>
          <a:xfrm>
            <a:off x="3708512" y="6460777"/>
            <a:ext cx="4774975" cy="246221"/>
          </a:xfrm>
          <a:prstGeom prst="rect">
            <a:avLst/>
          </a:prstGeom>
          <a:noFill/>
        </p:spPr>
        <p:txBody>
          <a:bodyPr wrap="square" rtlCol="0">
            <a:spAutoFit/>
          </a:bodyPr>
          <a:lstStyle/>
          <a:p>
            <a:pPr algn="ctr"/>
            <a:r>
              <a:rPr lang="en-US" sz="1000" dirty="0">
                <a:latin typeface="Quicksand" pitchFamily="2" charset="0"/>
              </a:rPr>
              <a:t>Source: Wilson, Robin (2013). “John Snow’s Cholera data in more formats”.</a:t>
            </a:r>
          </a:p>
        </p:txBody>
      </p:sp>
    </p:spTree>
    <p:extLst>
      <p:ext uri="{BB962C8B-B14F-4D97-AF65-F5344CB8AC3E}">
        <p14:creationId xmlns:p14="http://schemas.microsoft.com/office/powerpoint/2010/main" val="3367309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6050" y="490384"/>
            <a:ext cx="9359900" cy="5729455"/>
          </a:xfrm>
        </p:spPr>
        <p:txBody>
          <a:bodyPr anchor="ctr">
            <a:normAutofit/>
          </a:bodyPr>
          <a:lstStyle/>
          <a:p>
            <a:pPr marL="0" lvl="2" indent="0" algn="just">
              <a:lnSpc>
                <a:spcPct val="120000"/>
              </a:lnSpc>
              <a:spcBef>
                <a:spcPts val="1000"/>
              </a:spcBef>
              <a:buNone/>
            </a:pPr>
            <a:r>
              <a:rPr lang="en-US" sz="2800" dirty="0">
                <a:latin typeface="Quicksand" pitchFamily="2" charset="0"/>
              </a:rPr>
              <a:t>“I had an interview with the Board of Guardians of St James's parish, on the evening of the 7 September, and represented the above circumstances to them. </a:t>
            </a:r>
          </a:p>
          <a:p>
            <a:pPr marL="0" lvl="2" indent="0" algn="just">
              <a:lnSpc>
                <a:spcPct val="120000"/>
              </a:lnSpc>
              <a:spcBef>
                <a:spcPts val="1000"/>
              </a:spcBef>
              <a:buNone/>
            </a:pPr>
            <a:r>
              <a:rPr lang="en-US" sz="1400" dirty="0">
                <a:latin typeface="Quicksand" pitchFamily="2" charset="0"/>
              </a:rPr>
              <a:t> </a:t>
            </a:r>
          </a:p>
          <a:p>
            <a:pPr marL="0" lvl="2" indent="0" algn="just">
              <a:lnSpc>
                <a:spcPct val="120000"/>
              </a:lnSpc>
              <a:spcBef>
                <a:spcPts val="1000"/>
              </a:spcBef>
              <a:buNone/>
            </a:pPr>
            <a:r>
              <a:rPr lang="en-US" sz="2800" dirty="0">
                <a:latin typeface="Quicksand" pitchFamily="2" charset="0"/>
              </a:rPr>
              <a:t>In consequence of what I said, the handle of the pump was removed on the following day.” </a:t>
            </a:r>
          </a:p>
          <a:p>
            <a:pPr marL="0" lvl="2" indent="0">
              <a:spcBef>
                <a:spcPts val="1000"/>
              </a:spcBef>
              <a:buNone/>
            </a:pPr>
            <a:endParaRPr lang="en-US" sz="2800" dirty="0">
              <a:latin typeface="Quicksand" pitchFamily="2" charset="0"/>
            </a:endParaRPr>
          </a:p>
          <a:p>
            <a:pPr marL="0" lvl="2" indent="0" algn="r">
              <a:spcBef>
                <a:spcPts val="1000"/>
              </a:spcBef>
              <a:buNone/>
            </a:pPr>
            <a:r>
              <a:rPr lang="en-US" sz="2800" dirty="0">
                <a:latin typeface="Quicksand" pitchFamily="2" charset="0"/>
              </a:rPr>
              <a:t>- Dr. John Snow</a:t>
            </a:r>
          </a:p>
        </p:txBody>
      </p:sp>
    </p:spTree>
    <p:extLst>
      <p:ext uri="{BB962C8B-B14F-4D97-AF65-F5344CB8AC3E}">
        <p14:creationId xmlns:p14="http://schemas.microsoft.com/office/powerpoint/2010/main" val="3668260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152" y="282829"/>
            <a:ext cx="10515600" cy="1325563"/>
          </a:xfrm>
        </p:spPr>
        <p:txBody>
          <a:bodyPr/>
          <a:lstStyle/>
          <a:p>
            <a:r>
              <a:rPr lang="en-US" b="1" dirty="0">
                <a:latin typeface="Quicksand" pitchFamily="2" charset="0"/>
              </a:rPr>
              <a:t>Snow’s Legacy</a:t>
            </a:r>
          </a:p>
        </p:txBody>
      </p:sp>
      <p:sp>
        <p:nvSpPr>
          <p:cNvPr id="3" name="Content Placeholder 2"/>
          <p:cNvSpPr>
            <a:spLocks noGrp="1"/>
          </p:cNvSpPr>
          <p:nvPr>
            <p:ph idx="1"/>
          </p:nvPr>
        </p:nvSpPr>
        <p:spPr>
          <a:xfrm>
            <a:off x="1368552" y="1816481"/>
            <a:ext cx="10515600" cy="4351338"/>
          </a:xfrm>
        </p:spPr>
        <p:txBody>
          <a:bodyPr>
            <a:normAutofit/>
          </a:bodyPr>
          <a:lstStyle/>
          <a:p>
            <a:r>
              <a:rPr lang="en-US" b="1" dirty="0">
                <a:latin typeface="Quicksand" pitchFamily="2" charset="0"/>
              </a:rPr>
              <a:t>Founding event of Epidemiology</a:t>
            </a:r>
          </a:p>
          <a:p>
            <a:r>
              <a:rPr lang="en-US" b="1" dirty="0">
                <a:latin typeface="Quicksand" pitchFamily="2" charset="0"/>
              </a:rPr>
              <a:t>Sanitary Movement</a:t>
            </a:r>
          </a:p>
          <a:p>
            <a:r>
              <a:rPr lang="en-US" dirty="0">
                <a:latin typeface="Quicksand" pitchFamily="2" charset="0"/>
              </a:rPr>
              <a:t>Largest public works in recent history</a:t>
            </a:r>
          </a:p>
          <a:p>
            <a:pPr lvl="1"/>
            <a:r>
              <a:rPr lang="en-US" dirty="0">
                <a:latin typeface="Quicksand" pitchFamily="2" charset="0"/>
              </a:rPr>
              <a:t>New sewer systems (still used today)</a:t>
            </a:r>
          </a:p>
          <a:p>
            <a:pPr lvl="1"/>
            <a:r>
              <a:rPr lang="en-US" dirty="0">
                <a:latin typeface="Quicksand" pitchFamily="2" charset="0"/>
              </a:rPr>
              <a:t>Some cities entirely destroyed and rebuilt</a:t>
            </a:r>
          </a:p>
          <a:p>
            <a:r>
              <a:rPr lang="en-US" dirty="0">
                <a:latin typeface="Quicksand" pitchFamily="2" charset="0"/>
              </a:rPr>
              <a:t>London, alone:</a:t>
            </a:r>
          </a:p>
          <a:p>
            <a:pPr lvl="1"/>
            <a:r>
              <a:rPr lang="en-US" dirty="0">
                <a:latin typeface="Quicksand" pitchFamily="2" charset="0"/>
              </a:rPr>
              <a:t>13,000 miles of pipe (length of half of Earth)</a:t>
            </a:r>
          </a:p>
          <a:p>
            <a:pPr lvl="1"/>
            <a:r>
              <a:rPr lang="en-US" dirty="0">
                <a:latin typeface="Quicksand" pitchFamily="2" charset="0"/>
              </a:rPr>
              <a:t>318 million bricks</a:t>
            </a:r>
          </a:p>
          <a:p>
            <a:r>
              <a:rPr lang="en-US" dirty="0">
                <a:latin typeface="Quicksand" pitchFamily="2" charset="0"/>
              </a:rPr>
              <a:t>Chicago literally jacked up on stilts</a:t>
            </a:r>
          </a:p>
        </p:txBody>
      </p:sp>
    </p:spTree>
    <p:extLst>
      <p:ext uri="{BB962C8B-B14F-4D97-AF65-F5344CB8AC3E}">
        <p14:creationId xmlns:p14="http://schemas.microsoft.com/office/powerpoint/2010/main" val="294739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D3F8681-3BFB-4BC5-BDB0-89FA5EC9D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11047" y="2145767"/>
            <a:ext cx="4551678" cy="2560320"/>
          </a:xfrm>
          <a:prstGeom prst="rect">
            <a:avLst/>
          </a:prstGeom>
        </p:spPr>
      </p:pic>
      <p:cxnSp>
        <p:nvCxnSpPr>
          <p:cNvPr id="37" name="Straight Connector 38">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A1C08603-7E51-4BF1-A44D-CD82BB5D00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58952" y="2145767"/>
            <a:ext cx="4551678" cy="2560320"/>
          </a:xfrm>
          <a:prstGeom prst="rect">
            <a:avLst/>
          </a:prstGeom>
        </p:spPr>
      </p:pic>
      <p:cxnSp>
        <p:nvCxnSpPr>
          <p:cNvPr id="41" name="Straight Connector 40">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7F933AC-4BB5-40BA-95C6-7A1001853E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240047" y="2145767"/>
            <a:ext cx="4551678" cy="2560320"/>
          </a:xfrm>
          <a:prstGeom prst="rect">
            <a:avLst/>
          </a:prstGeom>
        </p:spPr>
      </p:pic>
      <p:cxnSp>
        <p:nvCxnSpPr>
          <p:cNvPr id="43" name="Straight Connector 42">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8489988-855D-4A01-8EFC-8E7932E5CE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124983" y="2145767"/>
            <a:ext cx="4551678" cy="2560320"/>
          </a:xfrm>
          <a:prstGeom prst="rect">
            <a:avLst/>
          </a:prstGeom>
        </p:spPr>
      </p:pic>
    </p:spTree>
    <p:extLst>
      <p:ext uri="{BB962C8B-B14F-4D97-AF65-F5344CB8AC3E}">
        <p14:creationId xmlns:p14="http://schemas.microsoft.com/office/powerpoint/2010/main" val="3597951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3209" y="2528752"/>
            <a:ext cx="5388042" cy="1800493"/>
          </a:xfrm>
          <a:prstGeom prst="rect">
            <a:avLst/>
          </a:prstGeom>
          <a:noFill/>
        </p:spPr>
        <p:txBody>
          <a:bodyPr wrap="square" rtlCol="0">
            <a:spAutoFit/>
          </a:bodyPr>
          <a:lstStyle/>
          <a:p>
            <a:pPr algn="r">
              <a:spcAft>
                <a:spcPts val="600"/>
              </a:spcAft>
            </a:pPr>
            <a:r>
              <a:rPr lang="en-US" sz="2400" b="1" dirty="0">
                <a:latin typeface="Quicksand" pitchFamily="2" charset="0"/>
              </a:rPr>
              <a:t>Ben Wellington</a:t>
            </a:r>
          </a:p>
          <a:p>
            <a:pPr algn="r">
              <a:spcAft>
                <a:spcPts val="600"/>
              </a:spcAft>
            </a:pPr>
            <a:r>
              <a:rPr lang="en-US" sz="2400" b="1" dirty="0">
                <a:latin typeface="Quicksand" pitchFamily="2" charset="0"/>
              </a:rPr>
              <a:t>Profession: </a:t>
            </a:r>
            <a:r>
              <a:rPr lang="en-US" sz="2400" dirty="0">
                <a:latin typeface="Quicksand" pitchFamily="2" charset="0"/>
              </a:rPr>
              <a:t>Quantitative Analyst,</a:t>
            </a:r>
          </a:p>
          <a:p>
            <a:pPr algn="r">
              <a:spcAft>
                <a:spcPts val="600"/>
              </a:spcAft>
            </a:pPr>
            <a:r>
              <a:rPr lang="en-US" sz="2400" dirty="0">
                <a:latin typeface="Quicksand" pitchFamily="2" charset="0"/>
              </a:rPr>
              <a:t>Visiting Professor (Pratt Institute)</a:t>
            </a:r>
          </a:p>
          <a:p>
            <a:pPr algn="r">
              <a:spcAft>
                <a:spcPts val="600"/>
              </a:spcAft>
            </a:pPr>
            <a:r>
              <a:rPr lang="en-US" sz="2400" b="1" dirty="0">
                <a:latin typeface="Quicksand" pitchFamily="2" charset="0"/>
              </a:rPr>
              <a:t>Founder: “</a:t>
            </a:r>
            <a:r>
              <a:rPr lang="en-US" sz="2400" dirty="0">
                <a:latin typeface="Quicksand" pitchFamily="2" charset="0"/>
              </a:rPr>
              <a:t>I Quant New York” (Blog)</a:t>
            </a:r>
          </a:p>
        </p:txBody>
      </p:sp>
      <p:pic>
        <p:nvPicPr>
          <p:cNvPr id="5" name="Content Placeholder 1">
            <a:extLst>
              <a:ext uri="{FF2B5EF4-FFF2-40B4-BE49-F238E27FC236}">
                <a16:creationId xmlns:a16="http://schemas.microsoft.com/office/drawing/2014/main" id="{CB672012-F88C-4EF4-8A10-1DD52F3A3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750" y="564355"/>
            <a:ext cx="3819525" cy="5729288"/>
          </a:xfrm>
          <a:prstGeom prst="rect">
            <a:avLst/>
          </a:prstGeom>
        </p:spPr>
      </p:pic>
    </p:spTree>
    <p:extLst>
      <p:ext uri="{BB962C8B-B14F-4D97-AF65-F5344CB8AC3E}">
        <p14:creationId xmlns:p14="http://schemas.microsoft.com/office/powerpoint/2010/main" val="227592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837A-952B-43A8-80A3-FDA87255B95E}"/>
              </a:ext>
            </a:extLst>
          </p:cNvPr>
          <p:cNvSpPr>
            <a:spLocks noGrp="1"/>
          </p:cNvSpPr>
          <p:nvPr>
            <p:ph type="title"/>
          </p:nvPr>
        </p:nvSpPr>
        <p:spPr>
          <a:xfrm>
            <a:off x="664464" y="365125"/>
            <a:ext cx="10515600" cy="1325563"/>
          </a:xfrm>
        </p:spPr>
        <p:txBody>
          <a:bodyPr/>
          <a:lstStyle/>
          <a:p>
            <a:r>
              <a:rPr lang="en-US" b="1" dirty="0">
                <a:latin typeface="Quicksand" pitchFamily="2" charset="0"/>
              </a:rPr>
              <a:t>New York City: Open Data </a:t>
            </a:r>
            <a:endParaRPr lang="en-US" dirty="0"/>
          </a:p>
        </p:txBody>
      </p:sp>
      <p:sp>
        <p:nvSpPr>
          <p:cNvPr id="3" name="Content Placeholder 2">
            <a:extLst>
              <a:ext uri="{FF2B5EF4-FFF2-40B4-BE49-F238E27FC236}">
                <a16:creationId xmlns:a16="http://schemas.microsoft.com/office/drawing/2014/main" id="{21417004-6E53-4FAD-A24E-ADC196862A63}"/>
              </a:ext>
            </a:extLst>
          </p:cNvPr>
          <p:cNvSpPr>
            <a:spLocks noGrp="1"/>
          </p:cNvSpPr>
          <p:nvPr>
            <p:ph idx="1"/>
          </p:nvPr>
        </p:nvSpPr>
        <p:spPr>
          <a:xfrm>
            <a:off x="1353312" y="2252833"/>
            <a:ext cx="9643872" cy="3960705"/>
          </a:xfrm>
        </p:spPr>
        <p:txBody>
          <a:bodyPr/>
          <a:lstStyle/>
          <a:p>
            <a:pPr>
              <a:spcBef>
                <a:spcPts val="1800"/>
              </a:spcBef>
            </a:pPr>
            <a:r>
              <a:rPr lang="en-US" b="1" dirty="0">
                <a:latin typeface="Quicksand" pitchFamily="2" charset="0"/>
              </a:rPr>
              <a:t>Before 2011, data required NYS FOIL requests</a:t>
            </a:r>
          </a:p>
          <a:p>
            <a:pPr lvl="1">
              <a:spcBef>
                <a:spcPts val="1800"/>
              </a:spcBef>
            </a:pPr>
            <a:r>
              <a:rPr lang="en-US" dirty="0">
                <a:latin typeface="Quicksand" pitchFamily="2" charset="0"/>
              </a:rPr>
              <a:t>FOIL: Freedom of Information Law</a:t>
            </a:r>
          </a:p>
          <a:p>
            <a:pPr>
              <a:spcBef>
                <a:spcPts val="1800"/>
              </a:spcBef>
            </a:pPr>
            <a:r>
              <a:rPr lang="en-US" b="1" dirty="0">
                <a:latin typeface="Quicksand" pitchFamily="2" charset="0"/>
              </a:rPr>
              <a:t>2011, Mayor Bloomberg signed “Open Data Laws”</a:t>
            </a:r>
          </a:p>
          <a:p>
            <a:pPr lvl="1">
              <a:spcBef>
                <a:spcPts val="1800"/>
              </a:spcBef>
            </a:pPr>
            <a:r>
              <a:rPr lang="en-US" dirty="0">
                <a:latin typeface="Quicksand" pitchFamily="2" charset="0"/>
              </a:rPr>
              <a:t>NYC Open Data Portal</a:t>
            </a:r>
          </a:p>
          <a:p>
            <a:pPr lvl="1">
              <a:spcBef>
                <a:spcPts val="1800"/>
              </a:spcBef>
            </a:pPr>
            <a:r>
              <a:rPr lang="en-US" dirty="0">
                <a:latin typeface="Quicksand" pitchFamily="2" charset="0"/>
              </a:rPr>
              <a:t>1,200 + datasets</a:t>
            </a:r>
          </a:p>
        </p:txBody>
      </p:sp>
    </p:spTree>
    <p:extLst>
      <p:ext uri="{BB962C8B-B14F-4D97-AF65-F5344CB8AC3E}">
        <p14:creationId xmlns:p14="http://schemas.microsoft.com/office/powerpoint/2010/main" val="269424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AC54DBD-AA60-4022-A551-60DA4D668F55}"/>
              </a:ext>
            </a:extLst>
          </p:cNvPr>
          <p:cNvSpPr>
            <a:spLocks noGrp="1"/>
          </p:cNvSpPr>
          <p:nvPr>
            <p:ph type="title"/>
          </p:nvPr>
        </p:nvSpPr>
        <p:spPr>
          <a:xfrm>
            <a:off x="303068" y="216409"/>
            <a:ext cx="9359900" cy="1469907"/>
          </a:xfrm>
        </p:spPr>
        <p:txBody>
          <a:bodyPr/>
          <a:lstStyle/>
          <a:p>
            <a:r>
              <a:rPr lang="en-US" b="1" dirty="0">
                <a:latin typeface="Quicksand" pitchFamily="2" charset="0"/>
              </a:rPr>
              <a:t>Wellington’s First Visualizations</a:t>
            </a:r>
          </a:p>
        </p:txBody>
      </p:sp>
      <p:pic>
        <p:nvPicPr>
          <p:cNvPr id="6" name="Picture 5">
            <a:extLst>
              <a:ext uri="{FF2B5EF4-FFF2-40B4-BE49-F238E27FC236}">
                <a16:creationId xmlns:a16="http://schemas.microsoft.com/office/drawing/2014/main" id="{BF49CA26-BC31-40AF-8CA9-786AECDB5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64" y="2387312"/>
            <a:ext cx="5109129" cy="3568479"/>
          </a:xfrm>
          <a:prstGeom prst="rect">
            <a:avLst/>
          </a:prstGeom>
        </p:spPr>
      </p:pic>
      <p:pic>
        <p:nvPicPr>
          <p:cNvPr id="7" name="Picture 6">
            <a:extLst>
              <a:ext uri="{FF2B5EF4-FFF2-40B4-BE49-F238E27FC236}">
                <a16:creationId xmlns:a16="http://schemas.microsoft.com/office/drawing/2014/main" id="{9F658B97-B258-457C-8E1E-32B1F84032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0071" y="2382427"/>
            <a:ext cx="5463277" cy="3573364"/>
          </a:xfrm>
          <a:prstGeom prst="rect">
            <a:avLst/>
          </a:prstGeom>
        </p:spPr>
      </p:pic>
      <p:sp>
        <p:nvSpPr>
          <p:cNvPr id="9" name="TextBox 8">
            <a:extLst>
              <a:ext uri="{FF2B5EF4-FFF2-40B4-BE49-F238E27FC236}">
                <a16:creationId xmlns:a16="http://schemas.microsoft.com/office/drawing/2014/main" id="{D2DF2220-ACBA-4096-972D-C9E38349574B}"/>
              </a:ext>
            </a:extLst>
          </p:cNvPr>
          <p:cNvSpPr txBox="1"/>
          <p:nvPr/>
        </p:nvSpPr>
        <p:spPr>
          <a:xfrm>
            <a:off x="613964" y="1925074"/>
            <a:ext cx="5109129" cy="369332"/>
          </a:xfrm>
          <a:prstGeom prst="rect">
            <a:avLst/>
          </a:prstGeom>
          <a:noFill/>
        </p:spPr>
        <p:txBody>
          <a:bodyPr wrap="square" rtlCol="0">
            <a:spAutoFit/>
          </a:bodyPr>
          <a:lstStyle/>
          <a:p>
            <a:pPr algn="ctr"/>
            <a:r>
              <a:rPr lang="en-US" b="1" dirty="0">
                <a:latin typeface="Quicksand" pitchFamily="2" charset="0"/>
              </a:rPr>
              <a:t>Cycling Injuries</a:t>
            </a:r>
          </a:p>
        </p:txBody>
      </p:sp>
      <p:sp>
        <p:nvSpPr>
          <p:cNvPr id="10" name="TextBox 9">
            <a:extLst>
              <a:ext uri="{FF2B5EF4-FFF2-40B4-BE49-F238E27FC236}">
                <a16:creationId xmlns:a16="http://schemas.microsoft.com/office/drawing/2014/main" id="{CE9FE424-7DAC-4D2C-93CA-BD9EBD6E2FE0}"/>
              </a:ext>
            </a:extLst>
          </p:cNvPr>
          <p:cNvSpPr txBox="1"/>
          <p:nvPr/>
        </p:nvSpPr>
        <p:spPr>
          <a:xfrm>
            <a:off x="5980071" y="1925074"/>
            <a:ext cx="5463277" cy="369332"/>
          </a:xfrm>
          <a:prstGeom prst="rect">
            <a:avLst/>
          </a:prstGeom>
          <a:noFill/>
        </p:spPr>
        <p:txBody>
          <a:bodyPr wrap="square" rtlCol="0">
            <a:spAutoFit/>
          </a:bodyPr>
          <a:lstStyle/>
          <a:p>
            <a:pPr algn="ctr"/>
            <a:r>
              <a:rPr lang="en-US" b="1" dirty="0">
                <a:latin typeface="Quicksand" pitchFamily="2" charset="0"/>
              </a:rPr>
              <a:t>Pharmacy Preferences</a:t>
            </a:r>
          </a:p>
        </p:txBody>
      </p:sp>
    </p:spTree>
    <p:extLst>
      <p:ext uri="{BB962C8B-B14F-4D97-AF65-F5344CB8AC3E}">
        <p14:creationId xmlns:p14="http://schemas.microsoft.com/office/powerpoint/2010/main" val="2513220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D5F131-73DB-46DD-87DA-57F522314FCF}"/>
              </a:ext>
            </a:extLst>
          </p:cNvPr>
          <p:cNvSpPr>
            <a:spLocks noGrp="1"/>
          </p:cNvSpPr>
          <p:nvPr>
            <p:ph type="title"/>
          </p:nvPr>
        </p:nvSpPr>
        <p:spPr>
          <a:xfrm>
            <a:off x="715370" y="285766"/>
            <a:ext cx="9359900" cy="1469907"/>
          </a:xfrm>
        </p:spPr>
        <p:txBody>
          <a:bodyPr/>
          <a:lstStyle/>
          <a:p>
            <a:r>
              <a:rPr lang="en-US" b="1" dirty="0">
                <a:latin typeface="Quicksand" pitchFamily="2" charset="0"/>
              </a:rPr>
              <a:t>Wellington’s Hydrants</a:t>
            </a:r>
          </a:p>
        </p:txBody>
      </p:sp>
      <p:sp>
        <p:nvSpPr>
          <p:cNvPr id="9" name="Content Placeholder 2">
            <a:extLst>
              <a:ext uri="{FF2B5EF4-FFF2-40B4-BE49-F238E27FC236}">
                <a16:creationId xmlns:a16="http://schemas.microsoft.com/office/drawing/2014/main" id="{95C3B782-B1F1-4750-94C4-84DFB21B1BAA}"/>
              </a:ext>
            </a:extLst>
          </p:cNvPr>
          <p:cNvSpPr>
            <a:spLocks noGrp="1"/>
          </p:cNvSpPr>
          <p:nvPr>
            <p:ph idx="1"/>
          </p:nvPr>
        </p:nvSpPr>
        <p:spPr>
          <a:xfrm>
            <a:off x="1671013" y="1755673"/>
            <a:ext cx="8849974" cy="4300715"/>
          </a:xfrm>
        </p:spPr>
        <p:txBody>
          <a:bodyPr>
            <a:normAutofit/>
          </a:bodyPr>
          <a:lstStyle/>
          <a:p>
            <a:pPr>
              <a:lnSpc>
                <a:spcPct val="150000"/>
              </a:lnSpc>
            </a:pPr>
            <a:r>
              <a:rPr lang="en-US" dirty="0">
                <a:latin typeface="Quicksand" pitchFamily="2" charset="0"/>
              </a:rPr>
              <a:t>Explored data on the most-ticketed fire hydrants</a:t>
            </a:r>
          </a:p>
          <a:p>
            <a:pPr>
              <a:lnSpc>
                <a:spcPct val="150000"/>
              </a:lnSpc>
            </a:pPr>
            <a:r>
              <a:rPr lang="en-US" dirty="0">
                <a:latin typeface="Quicksand" pitchFamily="2" charset="0"/>
              </a:rPr>
              <a:t>Two “honey pots” in Lower East Side</a:t>
            </a:r>
          </a:p>
          <a:p>
            <a:pPr>
              <a:lnSpc>
                <a:spcPct val="150000"/>
              </a:lnSpc>
            </a:pPr>
            <a:r>
              <a:rPr lang="en-US" dirty="0">
                <a:latin typeface="Quicksand" pitchFamily="2" charset="0"/>
              </a:rPr>
              <a:t>Gross income of $55,000 / year:</a:t>
            </a:r>
          </a:p>
          <a:p>
            <a:pPr lvl="1">
              <a:lnSpc>
                <a:spcPct val="150000"/>
              </a:lnSpc>
            </a:pPr>
            <a:r>
              <a:rPr lang="en-US" dirty="0">
                <a:latin typeface="Quicksand" pitchFamily="2" charset="0"/>
              </a:rPr>
              <a:t>$33,000 / year</a:t>
            </a:r>
          </a:p>
          <a:p>
            <a:pPr lvl="1">
              <a:lnSpc>
                <a:spcPct val="150000"/>
              </a:lnSpc>
            </a:pPr>
            <a:r>
              <a:rPr lang="en-US" dirty="0">
                <a:latin typeface="Quicksand" pitchFamily="2" charset="0"/>
              </a:rPr>
              <a:t>$25,000 / year</a:t>
            </a:r>
          </a:p>
          <a:p>
            <a:pPr>
              <a:lnSpc>
                <a:spcPct val="150000"/>
              </a:lnSpc>
            </a:pPr>
            <a:r>
              <a:rPr lang="en-US" dirty="0">
                <a:latin typeface="Quicksand" pitchFamily="2" charset="0"/>
              </a:rPr>
              <a:t>And so he needed to develop his story…</a:t>
            </a:r>
          </a:p>
        </p:txBody>
      </p:sp>
    </p:spTree>
    <p:extLst>
      <p:ext uri="{BB962C8B-B14F-4D97-AF65-F5344CB8AC3E}">
        <p14:creationId xmlns:p14="http://schemas.microsoft.com/office/powerpoint/2010/main" val="384859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70A5290-43A2-457C-9762-27D5B0EAEF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8193" y="584993"/>
            <a:ext cx="6035613" cy="5688013"/>
          </a:xfrm>
        </p:spPr>
      </p:pic>
    </p:spTree>
    <p:extLst>
      <p:ext uri="{BB962C8B-B14F-4D97-AF65-F5344CB8AC3E}">
        <p14:creationId xmlns:p14="http://schemas.microsoft.com/office/powerpoint/2010/main" val="257024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655539" y="356933"/>
            <a:ext cx="9555261" cy="1325563"/>
          </a:xfrm>
        </p:spPr>
        <p:txBody>
          <a:bodyPr/>
          <a:lstStyle/>
          <a:p>
            <a:r>
              <a:rPr lang="en-US" b="1" dirty="0">
                <a:latin typeface="Quicksand" pitchFamily="2" charset="0"/>
              </a:rPr>
              <a:t>Contents</a:t>
            </a:r>
          </a:p>
        </p:txBody>
      </p:sp>
      <p:sp>
        <p:nvSpPr>
          <p:cNvPr id="7" name="Title 1">
            <a:extLst>
              <a:ext uri="{FF2B5EF4-FFF2-40B4-BE49-F238E27FC236}">
                <a16:creationId xmlns:a16="http://schemas.microsoft.com/office/drawing/2014/main" id="{7DCF6E8C-BBF6-4736-AC2B-8B668959426E}"/>
              </a:ext>
            </a:extLst>
          </p:cNvPr>
          <p:cNvSpPr txBox="1">
            <a:spLocks/>
          </p:cNvSpPr>
          <p:nvPr/>
        </p:nvSpPr>
        <p:spPr>
          <a:xfrm>
            <a:off x="2209800" y="1682496"/>
            <a:ext cx="8399471" cy="4151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Introduction: </a:t>
            </a:r>
            <a:r>
              <a:rPr lang="en-US" sz="3200" dirty="0">
                <a:latin typeface="Quicksand" pitchFamily="2" charset="0"/>
              </a:rPr>
              <a:t>Pumps &amp; Hydrants</a:t>
            </a:r>
            <a:endParaRPr lang="en-US" sz="3200" b="1" dirty="0">
              <a:latin typeface="Quicksand" pitchFamily="2" charset="0"/>
            </a:endParaRP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Law I: </a:t>
            </a:r>
            <a:r>
              <a:rPr lang="en-US" sz="3200" dirty="0">
                <a:latin typeface="Quicksand" pitchFamily="2" charset="0"/>
              </a:rPr>
              <a:t>You are already an expert</a:t>
            </a: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Law II: </a:t>
            </a:r>
            <a:r>
              <a:rPr lang="en-US" sz="3200" dirty="0">
                <a:latin typeface="Quicksand" pitchFamily="2" charset="0"/>
              </a:rPr>
              <a:t>You are always persuading</a:t>
            </a:r>
            <a:endParaRPr lang="en-US" sz="3200" b="1" dirty="0">
              <a:latin typeface="Quicksand" pitchFamily="2" charset="0"/>
            </a:endParaRP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Law III: </a:t>
            </a:r>
            <a:r>
              <a:rPr lang="en-US" sz="3200" dirty="0">
                <a:latin typeface="Quicksand" pitchFamily="2" charset="0"/>
              </a:rPr>
              <a:t>Respect your audience</a:t>
            </a: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Demo?</a:t>
            </a:r>
            <a:endParaRPr lang="en-US" sz="3200" b="1" dirty="0">
              <a:latin typeface="Quicksand" pitchFamily="2" charset="0"/>
            </a:endParaRPr>
          </a:p>
        </p:txBody>
      </p:sp>
    </p:spTree>
    <p:extLst>
      <p:ext uri="{BB962C8B-B14F-4D97-AF65-F5344CB8AC3E}">
        <p14:creationId xmlns:p14="http://schemas.microsoft.com/office/powerpoint/2010/main" val="2160462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
            <a:extLst>
              <a:ext uri="{FF2B5EF4-FFF2-40B4-BE49-F238E27FC236}">
                <a16:creationId xmlns:a16="http://schemas.microsoft.com/office/drawing/2014/main" id="{AFA63F1E-187E-49D6-A237-5856E327F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339" y="564356"/>
            <a:ext cx="8409321" cy="5729288"/>
          </a:xfrm>
        </p:spPr>
      </p:pic>
    </p:spTree>
    <p:extLst>
      <p:ext uri="{BB962C8B-B14F-4D97-AF65-F5344CB8AC3E}">
        <p14:creationId xmlns:p14="http://schemas.microsoft.com/office/powerpoint/2010/main" val="1541369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8D6BA811-FE40-4682-813F-2E104FB32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19" y="1277415"/>
            <a:ext cx="9537761" cy="4303169"/>
          </a:xfrm>
          <a:prstGeom prst="rect">
            <a:avLst/>
          </a:prstGeom>
        </p:spPr>
      </p:pic>
    </p:spTree>
    <p:extLst>
      <p:ext uri="{BB962C8B-B14F-4D97-AF65-F5344CB8AC3E}">
        <p14:creationId xmlns:p14="http://schemas.microsoft.com/office/powerpoint/2010/main" val="3792172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a:extLst>
              <a:ext uri="{FF2B5EF4-FFF2-40B4-BE49-F238E27FC236}">
                <a16:creationId xmlns:a16="http://schemas.microsoft.com/office/drawing/2014/main" id="{3CDD21C8-63DC-4B80-B075-18BAA8605E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50" y="602310"/>
            <a:ext cx="9359900" cy="5653379"/>
          </a:xfrm>
        </p:spPr>
      </p:pic>
    </p:spTree>
    <p:extLst>
      <p:ext uri="{BB962C8B-B14F-4D97-AF65-F5344CB8AC3E}">
        <p14:creationId xmlns:p14="http://schemas.microsoft.com/office/powerpoint/2010/main" val="180081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4DFCB4-4A34-4331-802A-A7936B0CF041}"/>
              </a:ext>
            </a:extLst>
          </p:cNvPr>
          <p:cNvSpPr>
            <a:spLocks noGrp="1"/>
          </p:cNvSpPr>
          <p:nvPr>
            <p:ph type="title"/>
          </p:nvPr>
        </p:nvSpPr>
        <p:spPr>
          <a:xfrm>
            <a:off x="658483" y="502920"/>
            <a:ext cx="8842133" cy="1151290"/>
          </a:xfrm>
        </p:spPr>
        <p:txBody>
          <a:bodyPr/>
          <a:lstStyle/>
          <a:p>
            <a:r>
              <a:rPr lang="en-US" b="1" dirty="0">
                <a:latin typeface="Quicksand" pitchFamily="2" charset="0"/>
              </a:rPr>
              <a:t>Public Response to Hydrants</a:t>
            </a:r>
          </a:p>
        </p:txBody>
      </p:sp>
      <p:sp>
        <p:nvSpPr>
          <p:cNvPr id="6" name="Content Placeholder 2">
            <a:extLst>
              <a:ext uri="{FF2B5EF4-FFF2-40B4-BE49-F238E27FC236}">
                <a16:creationId xmlns:a16="http://schemas.microsoft.com/office/drawing/2014/main" id="{E4EF0518-FE07-455C-9919-09D03B036290}"/>
              </a:ext>
            </a:extLst>
          </p:cNvPr>
          <p:cNvSpPr txBox="1">
            <a:spLocks/>
          </p:cNvSpPr>
          <p:nvPr/>
        </p:nvSpPr>
        <p:spPr>
          <a:xfrm>
            <a:off x="434108" y="2142423"/>
            <a:ext cx="9401788" cy="2316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spcBef>
                <a:spcPts val="3000"/>
              </a:spcBef>
              <a:buFont typeface="+mj-lt"/>
              <a:buAutoNum type="arabicPeriod"/>
            </a:pPr>
            <a:r>
              <a:rPr lang="en-US" sz="2800" dirty="0">
                <a:latin typeface="Quicksand" pitchFamily="2" charset="0"/>
              </a:rPr>
              <a:t>Public outcry; infamous among data circles</a:t>
            </a:r>
          </a:p>
          <a:p>
            <a:pPr marL="1428750" lvl="2" indent="-514350">
              <a:spcBef>
                <a:spcPts val="3000"/>
              </a:spcBef>
              <a:buFont typeface="+mj-lt"/>
              <a:buAutoNum type="arabicPeriod"/>
            </a:pPr>
            <a:r>
              <a:rPr lang="en-US" sz="2800" dirty="0">
                <a:latin typeface="Quicksand" pitchFamily="2" charset="0"/>
              </a:rPr>
              <a:t>Article upon article on “Honey Pot” hydrants</a:t>
            </a:r>
          </a:p>
          <a:p>
            <a:pPr marL="1428750" lvl="2" indent="-514350">
              <a:spcBef>
                <a:spcPts val="3000"/>
              </a:spcBef>
              <a:buFont typeface="+mj-lt"/>
              <a:buAutoNum type="arabicPeriod"/>
            </a:pPr>
            <a:r>
              <a:rPr lang="en-US" sz="2800" dirty="0">
                <a:latin typeface="Quicksand" pitchFamily="2" charset="0"/>
              </a:rPr>
              <a:t>Department of Transportation:</a:t>
            </a:r>
          </a:p>
        </p:txBody>
      </p:sp>
      <p:sp>
        <p:nvSpPr>
          <p:cNvPr id="4" name="Content Placeholder 2">
            <a:extLst>
              <a:ext uri="{FF2B5EF4-FFF2-40B4-BE49-F238E27FC236}">
                <a16:creationId xmlns:a16="http://schemas.microsoft.com/office/drawing/2014/main" id="{60FF6C66-862E-48F1-8886-38CE00A8DC82}"/>
              </a:ext>
            </a:extLst>
          </p:cNvPr>
          <p:cNvSpPr txBox="1">
            <a:spLocks/>
          </p:cNvSpPr>
          <p:nvPr/>
        </p:nvSpPr>
        <p:spPr>
          <a:xfrm>
            <a:off x="2356104" y="4856318"/>
            <a:ext cx="7479792" cy="1498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3000"/>
              </a:spcBef>
              <a:buFont typeface="Arial" panose="020B0604020202020204" pitchFamily="34" charset="0"/>
              <a:buNone/>
            </a:pPr>
            <a:r>
              <a:rPr lang="en-US" sz="2400" b="1" dirty="0">
                <a:latin typeface="Quicksand" pitchFamily="2" charset="0"/>
              </a:rPr>
              <a:t>“While DOT has not received any complaints about this location, we will review the roadway markings and make the appropriate alterations.”</a:t>
            </a:r>
          </a:p>
        </p:txBody>
      </p:sp>
    </p:spTree>
    <p:extLst>
      <p:ext uri="{BB962C8B-B14F-4D97-AF65-F5344CB8AC3E}">
        <p14:creationId xmlns:p14="http://schemas.microsoft.com/office/powerpoint/2010/main" val="899548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973E85-C2A6-4E02-AD7F-2E0F756FE969}"/>
              </a:ext>
            </a:extLst>
          </p:cNvPr>
          <p:cNvSpPr/>
          <p:nvPr/>
        </p:nvSpPr>
        <p:spPr>
          <a:xfrm>
            <a:off x="1039678" y="2090172"/>
            <a:ext cx="10112644" cy="2677656"/>
          </a:xfrm>
          <a:prstGeom prst="rect">
            <a:avLst/>
          </a:prstGeom>
        </p:spPr>
        <p:txBody>
          <a:bodyPr wrap="square">
            <a:spAutoFit/>
          </a:bodyPr>
          <a:lstStyle/>
          <a:p>
            <a:r>
              <a:rPr lang="en-US" sz="2400" dirty="0">
                <a:latin typeface="Quicksand" pitchFamily="2" charset="0"/>
              </a:rPr>
              <a:t>“I thought to myself: </a:t>
            </a:r>
            <a:r>
              <a:rPr lang="en-US" sz="2400" b="1" dirty="0">
                <a:latin typeface="Quicksand" pitchFamily="2" charset="0"/>
              </a:rPr>
              <a:t>‘You know, typical government response’…</a:t>
            </a:r>
          </a:p>
          <a:p>
            <a:endParaRPr lang="en-US" sz="2400" b="1" dirty="0">
              <a:latin typeface="Quicksand" pitchFamily="2" charset="0"/>
            </a:endParaRPr>
          </a:p>
          <a:p>
            <a:r>
              <a:rPr lang="en-US" sz="2400" dirty="0">
                <a:latin typeface="Quicksand" pitchFamily="2" charset="0"/>
              </a:rPr>
              <a:t>…moved on with my life.</a:t>
            </a:r>
          </a:p>
          <a:p>
            <a:endParaRPr lang="en-US" sz="2400" b="1" dirty="0">
              <a:latin typeface="Quicksand" pitchFamily="2" charset="0"/>
            </a:endParaRPr>
          </a:p>
          <a:p>
            <a:r>
              <a:rPr lang="en-US" sz="2400" b="1" dirty="0">
                <a:latin typeface="Quicksand" pitchFamily="2" charset="0"/>
              </a:rPr>
              <a:t>But then, a few weeks later, something incredible happened…”</a:t>
            </a:r>
          </a:p>
          <a:p>
            <a:endParaRPr lang="en-US" sz="2400" dirty="0">
              <a:latin typeface="Quicksand" pitchFamily="2" charset="0"/>
            </a:endParaRPr>
          </a:p>
          <a:p>
            <a:pPr algn="r"/>
            <a:r>
              <a:rPr lang="en-US" sz="2400" dirty="0">
                <a:latin typeface="Quicksand" pitchFamily="2" charset="0"/>
              </a:rPr>
              <a:t>- Ben Wellington, </a:t>
            </a:r>
            <a:r>
              <a:rPr lang="en-US" sz="2400" dirty="0" err="1">
                <a:latin typeface="Quicksand" pitchFamily="2" charset="0"/>
              </a:rPr>
              <a:t>TEDxNewYork</a:t>
            </a:r>
            <a:endParaRPr lang="en-US" sz="2400" dirty="0">
              <a:latin typeface="Quicksand" pitchFamily="2" charset="0"/>
            </a:endParaRPr>
          </a:p>
        </p:txBody>
      </p:sp>
    </p:spTree>
    <p:extLst>
      <p:ext uri="{BB962C8B-B14F-4D97-AF65-F5344CB8AC3E}">
        <p14:creationId xmlns:p14="http://schemas.microsoft.com/office/powerpoint/2010/main" val="2391244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31AED953-7E7B-4EEC-A199-A7375AF93F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664" y="1444422"/>
            <a:ext cx="6648670" cy="4986503"/>
          </a:xfrm>
        </p:spPr>
      </p:pic>
      <p:sp>
        <p:nvSpPr>
          <p:cNvPr id="5" name="TextBox 4">
            <a:extLst>
              <a:ext uri="{FF2B5EF4-FFF2-40B4-BE49-F238E27FC236}">
                <a16:creationId xmlns:a16="http://schemas.microsoft.com/office/drawing/2014/main" id="{BC70BC4C-6A68-40E5-B930-274C160738B9}"/>
              </a:ext>
            </a:extLst>
          </p:cNvPr>
          <p:cNvSpPr txBox="1"/>
          <p:nvPr/>
        </p:nvSpPr>
        <p:spPr>
          <a:xfrm>
            <a:off x="1844565" y="562877"/>
            <a:ext cx="8502869" cy="584775"/>
          </a:xfrm>
          <a:prstGeom prst="rect">
            <a:avLst/>
          </a:prstGeom>
          <a:noFill/>
        </p:spPr>
        <p:txBody>
          <a:bodyPr wrap="square" rtlCol="0">
            <a:spAutoFit/>
          </a:bodyPr>
          <a:lstStyle/>
          <a:p>
            <a:pPr algn="ctr"/>
            <a:r>
              <a:rPr lang="en-US" sz="3200" dirty="0">
                <a:latin typeface="Quicksand" pitchFamily="2" charset="0"/>
              </a:rPr>
              <a:t>“…they </a:t>
            </a:r>
            <a:r>
              <a:rPr lang="en-US" sz="3200" b="1" dirty="0">
                <a:latin typeface="Quicksand" pitchFamily="2" charset="0"/>
              </a:rPr>
              <a:t>repainted the spot.”</a:t>
            </a:r>
          </a:p>
        </p:txBody>
      </p:sp>
    </p:spTree>
    <p:extLst>
      <p:ext uri="{BB962C8B-B14F-4D97-AF65-F5344CB8AC3E}">
        <p14:creationId xmlns:p14="http://schemas.microsoft.com/office/powerpoint/2010/main" val="961022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DED175-2CC8-4892-91FD-40AF2D934383}"/>
              </a:ext>
            </a:extLst>
          </p:cNvPr>
          <p:cNvSpPr/>
          <p:nvPr/>
        </p:nvSpPr>
        <p:spPr>
          <a:xfrm>
            <a:off x="405897" y="2426418"/>
            <a:ext cx="11380205" cy="2005164"/>
          </a:xfrm>
          <a:prstGeom prst="rect">
            <a:avLst/>
          </a:prstGeom>
        </p:spPr>
        <p:txBody>
          <a:bodyPr wrap="square">
            <a:spAutoFit/>
          </a:bodyPr>
          <a:lstStyle/>
          <a:p>
            <a:pPr algn="ctr">
              <a:lnSpc>
                <a:spcPct val="150000"/>
              </a:lnSpc>
            </a:pPr>
            <a:r>
              <a:rPr lang="en-US" sz="4400" dirty="0">
                <a:latin typeface="Quicksand" pitchFamily="2" charset="0"/>
              </a:rPr>
              <a:t>“…and for a second, </a:t>
            </a:r>
          </a:p>
          <a:p>
            <a:pPr algn="ctr">
              <a:lnSpc>
                <a:spcPct val="150000"/>
              </a:lnSpc>
            </a:pPr>
            <a:r>
              <a:rPr lang="en-US" sz="4400" b="1" dirty="0">
                <a:latin typeface="Quicksand" pitchFamily="2" charset="0"/>
              </a:rPr>
              <a:t>I thought I saw the future of open data.”</a:t>
            </a:r>
          </a:p>
        </p:txBody>
      </p:sp>
    </p:spTree>
    <p:extLst>
      <p:ext uri="{BB962C8B-B14F-4D97-AF65-F5344CB8AC3E}">
        <p14:creationId xmlns:p14="http://schemas.microsoft.com/office/powerpoint/2010/main" val="246689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D3AF571F-6E5B-47B5-89B1-3159B4F2F7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037" y="564356"/>
            <a:ext cx="8215926" cy="5729288"/>
          </a:xfrm>
        </p:spPr>
      </p:pic>
    </p:spTree>
    <p:extLst>
      <p:ext uri="{BB962C8B-B14F-4D97-AF65-F5344CB8AC3E}">
        <p14:creationId xmlns:p14="http://schemas.microsoft.com/office/powerpoint/2010/main" val="2315316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b="1" dirty="0">
                <a:latin typeface="Quicksand" pitchFamily="2" charset="0"/>
              </a:rPr>
              <a:t>Why Were Snow &amp; Wellington So Effective?</a:t>
            </a:r>
          </a:p>
        </p:txBody>
      </p:sp>
      <p:sp>
        <p:nvSpPr>
          <p:cNvPr id="3" name="Content Placeholder 2"/>
          <p:cNvSpPr>
            <a:spLocks noGrp="1"/>
          </p:cNvSpPr>
          <p:nvPr>
            <p:ph idx="1"/>
          </p:nvPr>
        </p:nvSpPr>
        <p:spPr>
          <a:xfrm>
            <a:off x="5728558" y="1131754"/>
            <a:ext cx="5552090" cy="4741483"/>
          </a:xfrm>
        </p:spPr>
        <p:txBody>
          <a:bodyPr anchor="ctr"/>
          <a:lstStyle/>
          <a:p>
            <a:pPr>
              <a:lnSpc>
                <a:spcPct val="200000"/>
              </a:lnSpc>
            </a:pPr>
            <a:r>
              <a:rPr lang="en-US" dirty="0">
                <a:latin typeface="Quicksand" pitchFamily="2" charset="0"/>
              </a:rPr>
              <a:t>Robust, </a:t>
            </a:r>
            <a:r>
              <a:rPr lang="en-US" b="1" dirty="0">
                <a:latin typeface="Quicksand" pitchFamily="2" charset="0"/>
              </a:rPr>
              <a:t>sound data</a:t>
            </a:r>
          </a:p>
          <a:p>
            <a:pPr>
              <a:lnSpc>
                <a:spcPct val="200000"/>
              </a:lnSpc>
            </a:pPr>
            <a:r>
              <a:rPr lang="en-US" dirty="0">
                <a:latin typeface="Quicksand" pitchFamily="2" charset="0"/>
              </a:rPr>
              <a:t>Strong, </a:t>
            </a:r>
            <a:r>
              <a:rPr lang="en-US" b="1" dirty="0">
                <a:latin typeface="Quicksand" pitchFamily="2" charset="0"/>
              </a:rPr>
              <a:t>compelling narrative</a:t>
            </a:r>
          </a:p>
          <a:p>
            <a:pPr>
              <a:lnSpc>
                <a:spcPct val="200000"/>
              </a:lnSpc>
            </a:pPr>
            <a:r>
              <a:rPr lang="en-US" dirty="0">
                <a:latin typeface="Quicksand" pitchFamily="2" charset="0"/>
              </a:rPr>
              <a:t>Clean, </a:t>
            </a:r>
            <a:r>
              <a:rPr lang="en-US" b="1" dirty="0">
                <a:latin typeface="Quicksand" pitchFamily="2" charset="0"/>
              </a:rPr>
              <a:t>intuitive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38" y="1835620"/>
            <a:ext cx="4383698" cy="4037617"/>
          </a:xfrm>
          <a:prstGeom prst="rect">
            <a:avLst/>
          </a:prstGeom>
        </p:spPr>
      </p:pic>
      <p:sp>
        <p:nvSpPr>
          <p:cNvPr id="5" name="Content Placeholder 2">
            <a:extLst>
              <a:ext uri="{FF2B5EF4-FFF2-40B4-BE49-F238E27FC236}">
                <a16:creationId xmlns:a16="http://schemas.microsoft.com/office/drawing/2014/main" id="{66C96150-9812-469F-B84D-067B9E19B467}"/>
              </a:ext>
            </a:extLst>
          </p:cNvPr>
          <p:cNvSpPr txBox="1">
            <a:spLocks/>
          </p:cNvSpPr>
          <p:nvPr/>
        </p:nvSpPr>
        <p:spPr>
          <a:xfrm>
            <a:off x="6607841" y="6207673"/>
            <a:ext cx="5408532" cy="432193"/>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None/>
            </a:pPr>
            <a:r>
              <a:rPr lang="en-US" sz="1000" dirty="0">
                <a:latin typeface="Quicksand" pitchFamily="2" charset="0"/>
              </a:rPr>
              <a:t>Source: Dykes, Brent (2016). “Data Storytelling: The Essential Data Science Skill Everyone Needs”</a:t>
            </a:r>
          </a:p>
        </p:txBody>
      </p:sp>
    </p:spTree>
    <p:extLst>
      <p:ext uri="{BB962C8B-B14F-4D97-AF65-F5344CB8AC3E}">
        <p14:creationId xmlns:p14="http://schemas.microsoft.com/office/powerpoint/2010/main" val="4126467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1229909" y="1069848"/>
            <a:ext cx="9732181" cy="4058601"/>
          </a:xfrm>
        </p:spPr>
        <p:txBody>
          <a:bodyPr>
            <a:normAutofit/>
          </a:bodyPr>
          <a:lstStyle/>
          <a:p>
            <a:r>
              <a:rPr lang="en-US" sz="3000" b="1" dirty="0">
                <a:latin typeface="Quicksand" pitchFamily="2" charset="0"/>
              </a:rPr>
              <a:t>The next visualization shows the following data:</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2000" b="1" dirty="0">
                <a:solidFill>
                  <a:schemeClr val="bg1">
                    <a:lumMod val="50000"/>
                  </a:schemeClr>
                </a:solidFill>
                <a:latin typeface="Quicksand" pitchFamily="2" charset="0"/>
              </a:rPr>
              <a:t>Median Household Income by Family Size</a:t>
            </a:r>
            <a:br>
              <a:rPr lang="en-US" sz="2000" b="1" dirty="0">
                <a:latin typeface="Quicksand" pitchFamily="2" charset="0"/>
              </a:rPr>
            </a:br>
            <a:r>
              <a:rPr lang="en-US" sz="2000" b="1" dirty="0">
                <a:latin typeface="Quicksand" pitchFamily="2" charset="0"/>
              </a:rPr>
              <a:t>	</a:t>
            </a:r>
            <a:r>
              <a:rPr lang="en-US" sz="2000" dirty="0">
                <a:solidFill>
                  <a:schemeClr val="bg1">
                    <a:lumMod val="50000"/>
                  </a:schemeClr>
                </a:solidFill>
                <a:latin typeface="Quicksand" pitchFamily="2" charset="0"/>
              </a:rPr>
              <a:t>Syracuse, NY, 2016</a:t>
            </a:r>
            <a:br>
              <a:rPr lang="en-US" sz="3000" b="1" dirty="0">
                <a:latin typeface="Quicksand" pitchFamily="2" charset="0"/>
              </a:rPr>
            </a:br>
            <a:br>
              <a:rPr lang="en-US" sz="3000" b="1" dirty="0">
                <a:latin typeface="Quicksand" pitchFamily="2" charset="0"/>
              </a:rPr>
            </a:br>
            <a:r>
              <a:rPr lang="en-US" sz="3000" b="1" dirty="0">
                <a:latin typeface="Quicksand" pitchFamily="2" charset="0"/>
              </a:rPr>
              <a:t>Question: </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3000" b="1" dirty="0">
                <a:solidFill>
                  <a:schemeClr val="bg1">
                    <a:lumMod val="50000"/>
                  </a:schemeClr>
                </a:solidFill>
                <a:latin typeface="Quicksand" pitchFamily="2" charset="0"/>
              </a:rPr>
              <a:t>Which two family sizes have </a:t>
            </a:r>
            <a:br>
              <a:rPr lang="en-US" sz="3000" b="1" dirty="0">
                <a:solidFill>
                  <a:schemeClr val="bg1">
                    <a:lumMod val="50000"/>
                  </a:schemeClr>
                </a:solidFill>
                <a:latin typeface="Quicksand" pitchFamily="2" charset="0"/>
              </a:rPr>
            </a:br>
            <a:r>
              <a:rPr lang="en-US" sz="3000" b="1" dirty="0">
                <a:solidFill>
                  <a:schemeClr val="bg1">
                    <a:lumMod val="50000"/>
                  </a:schemeClr>
                </a:solidFill>
                <a:latin typeface="Quicksand" pitchFamily="2" charset="0"/>
              </a:rPr>
              <a:t>	the highest median income?</a:t>
            </a:r>
          </a:p>
        </p:txBody>
      </p:sp>
      <p:sp>
        <p:nvSpPr>
          <p:cNvPr id="6" name="Title 1">
            <a:extLst>
              <a:ext uri="{FF2B5EF4-FFF2-40B4-BE49-F238E27FC236}">
                <a16:creationId xmlns:a16="http://schemas.microsoft.com/office/drawing/2014/main" id="{83FBDAC1-A8DC-4DD5-A6CF-81CB9FBC4732}"/>
              </a:ext>
            </a:extLst>
          </p:cNvPr>
          <p:cNvSpPr txBox="1">
            <a:spLocks/>
          </p:cNvSpPr>
          <p:nvPr/>
        </p:nvSpPr>
        <p:spPr>
          <a:xfrm>
            <a:off x="164958" y="6050919"/>
            <a:ext cx="4430230" cy="65624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Quicksand" pitchFamily="2" charset="0"/>
              </a:rPr>
              <a:t>Sources: </a:t>
            </a:r>
            <a:br>
              <a:rPr lang="en-US" sz="1200" dirty="0">
                <a:latin typeface="Quicksand" pitchFamily="2" charset="0"/>
              </a:rPr>
            </a:br>
            <a:endParaRPr lang="en-US" sz="1200" dirty="0">
              <a:latin typeface="Quicksand" pitchFamily="2" charset="0"/>
            </a:endParaRPr>
          </a:p>
          <a:p>
            <a:r>
              <a:rPr lang="en-US" sz="1200" dirty="0">
                <a:latin typeface="Quicksand" pitchFamily="2" charset="0"/>
              </a:rPr>
              <a:t>CNY Vitals Pro (2016). </a:t>
            </a:r>
            <a:r>
              <a:rPr lang="en-US" sz="1200" i="1" dirty="0">
                <a:latin typeface="Quicksand" pitchFamily="2" charset="0"/>
              </a:rPr>
              <a:t>Median Household Income by Family Size.</a:t>
            </a:r>
          </a:p>
          <a:p>
            <a:r>
              <a:rPr lang="en-US" sz="1200" dirty="0">
                <a:latin typeface="Quicksand" pitchFamily="2" charset="0"/>
              </a:rPr>
              <a:t>US Census Bureau (2016). </a:t>
            </a:r>
            <a:r>
              <a:rPr lang="en-US" sz="1200" i="1" dirty="0">
                <a:latin typeface="Quicksand" pitchFamily="2" charset="0"/>
              </a:rPr>
              <a:t>Table B19013: Median Household Income.</a:t>
            </a:r>
            <a:endParaRPr lang="en-US" sz="1200" dirty="0">
              <a:latin typeface="Quicksand" pitchFamily="2" charset="0"/>
            </a:endParaRPr>
          </a:p>
        </p:txBody>
      </p:sp>
    </p:spTree>
    <p:extLst>
      <p:ext uri="{BB962C8B-B14F-4D97-AF65-F5344CB8AC3E}">
        <p14:creationId xmlns:p14="http://schemas.microsoft.com/office/powerpoint/2010/main" val="65780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1153" y="2419185"/>
            <a:ext cx="4659851" cy="2862322"/>
          </a:xfrm>
          <a:prstGeom prst="rect">
            <a:avLst/>
          </a:prstGeom>
          <a:noFill/>
        </p:spPr>
        <p:txBody>
          <a:bodyPr wrap="square" rtlCol="0">
            <a:spAutoFit/>
          </a:bodyPr>
          <a:lstStyle/>
          <a:p>
            <a:pPr algn="r">
              <a:spcAft>
                <a:spcPts val="1800"/>
              </a:spcAft>
            </a:pPr>
            <a:r>
              <a:rPr lang="en-US" sz="2400" b="1" dirty="0">
                <a:latin typeface="Quicksand" pitchFamily="2" charset="0"/>
              </a:rPr>
              <a:t>Jon Snow ( Aegon Targaryen )</a:t>
            </a:r>
          </a:p>
          <a:p>
            <a:pPr algn="r">
              <a:spcAft>
                <a:spcPts val="1800"/>
              </a:spcAft>
            </a:pPr>
            <a:r>
              <a:rPr lang="en-US" sz="2400" b="1" dirty="0">
                <a:latin typeface="Quicksand" pitchFamily="2" charset="0"/>
              </a:rPr>
              <a:t>Titles: </a:t>
            </a:r>
            <a:r>
              <a:rPr lang="en-US" sz="2400" dirty="0">
                <a:latin typeface="Quicksand" pitchFamily="2" charset="0"/>
              </a:rPr>
              <a:t>Warden of the North</a:t>
            </a:r>
          </a:p>
          <a:p>
            <a:pPr algn="r">
              <a:spcAft>
                <a:spcPts val="1800"/>
              </a:spcAft>
            </a:pPr>
            <a:r>
              <a:rPr lang="en-US" sz="2400" dirty="0">
                <a:latin typeface="Quicksand" pitchFamily="2" charset="0"/>
              </a:rPr>
              <a:t>King in the North</a:t>
            </a:r>
          </a:p>
          <a:p>
            <a:pPr algn="r">
              <a:spcAft>
                <a:spcPts val="1800"/>
              </a:spcAft>
            </a:pPr>
            <a:r>
              <a:rPr lang="en-US" sz="2400" dirty="0">
                <a:latin typeface="Quicksand" pitchFamily="2" charset="0"/>
              </a:rPr>
              <a:t>Lord Commander</a:t>
            </a:r>
          </a:p>
          <a:p>
            <a:pPr algn="r">
              <a:spcAft>
                <a:spcPts val="1800"/>
              </a:spcAft>
            </a:pPr>
            <a:r>
              <a:rPr lang="en-US" sz="2400" b="1" dirty="0">
                <a:latin typeface="Quicksand" pitchFamily="2" charset="0"/>
              </a:rPr>
              <a:t>Reference: </a:t>
            </a:r>
            <a:r>
              <a:rPr lang="en-US" sz="2400" dirty="0">
                <a:latin typeface="Quicksand" pitchFamily="2" charset="0"/>
              </a:rPr>
              <a:t>Game of Thrones</a:t>
            </a:r>
            <a:endParaRPr lang="en-US" sz="2400" b="1" dirty="0">
              <a:latin typeface="Quicksand" pitchFamily="2"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640" y="622300"/>
            <a:ext cx="3735780" cy="5613400"/>
          </a:xfrm>
        </p:spPr>
      </p:pic>
      <p:sp>
        <p:nvSpPr>
          <p:cNvPr id="2" name="TextBox 1"/>
          <p:cNvSpPr txBox="1"/>
          <p:nvPr/>
        </p:nvSpPr>
        <p:spPr>
          <a:xfrm>
            <a:off x="2634713" y="2492758"/>
            <a:ext cx="2688956" cy="369332"/>
          </a:xfrm>
          <a:prstGeom prst="rect">
            <a:avLst/>
          </a:prstGeom>
          <a:solidFill>
            <a:schemeClr val="tx1"/>
          </a:solidFill>
        </p:spPr>
        <p:txBody>
          <a:bodyPr wrap="square" rtlCol="0">
            <a:spAutoFit/>
          </a:bodyPr>
          <a:lstStyle/>
          <a:p>
            <a:pPr algn="ctr"/>
            <a:r>
              <a:rPr lang="en-US" dirty="0">
                <a:solidFill>
                  <a:schemeClr val="bg1"/>
                </a:solidFill>
                <a:latin typeface="Quicksand" pitchFamily="2" charset="0"/>
              </a:rPr>
              <a:t>SPOILER</a:t>
            </a:r>
          </a:p>
        </p:txBody>
      </p:sp>
    </p:spTree>
    <p:extLst>
      <p:ext uri="{BB962C8B-B14F-4D97-AF65-F5344CB8AC3E}">
        <p14:creationId xmlns:p14="http://schemas.microsoft.com/office/powerpoint/2010/main" val="4248017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23FCC-7603-4225-89FB-AFE08CA96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809625"/>
            <a:ext cx="11753850" cy="5238750"/>
          </a:xfrm>
          <a:prstGeom prst="rect">
            <a:avLst/>
          </a:prstGeom>
        </p:spPr>
      </p:pic>
    </p:spTree>
    <p:extLst>
      <p:ext uri="{BB962C8B-B14F-4D97-AF65-F5344CB8AC3E}">
        <p14:creationId xmlns:p14="http://schemas.microsoft.com/office/powerpoint/2010/main" val="3427427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1229909" y="1069848"/>
            <a:ext cx="9732181" cy="4058601"/>
          </a:xfrm>
        </p:spPr>
        <p:txBody>
          <a:bodyPr>
            <a:normAutofit/>
          </a:bodyPr>
          <a:lstStyle/>
          <a:p>
            <a:r>
              <a:rPr lang="en-US" sz="3000" b="1" dirty="0">
                <a:latin typeface="Quicksand" pitchFamily="2" charset="0"/>
              </a:rPr>
              <a:t>The next visualization shows the same data:</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2000" b="1" dirty="0">
                <a:solidFill>
                  <a:schemeClr val="bg1">
                    <a:lumMod val="50000"/>
                  </a:schemeClr>
                </a:solidFill>
                <a:latin typeface="Quicksand" pitchFamily="2" charset="0"/>
              </a:rPr>
              <a:t>Median Household Income by Family Size</a:t>
            </a:r>
            <a:br>
              <a:rPr lang="en-US" sz="2000" b="1" dirty="0">
                <a:latin typeface="Quicksand" pitchFamily="2" charset="0"/>
              </a:rPr>
            </a:br>
            <a:r>
              <a:rPr lang="en-US" sz="2000" b="1" dirty="0">
                <a:latin typeface="Quicksand" pitchFamily="2" charset="0"/>
              </a:rPr>
              <a:t>	</a:t>
            </a:r>
            <a:r>
              <a:rPr lang="en-US" sz="2000" dirty="0">
                <a:solidFill>
                  <a:schemeClr val="bg1">
                    <a:lumMod val="50000"/>
                  </a:schemeClr>
                </a:solidFill>
                <a:latin typeface="Quicksand" pitchFamily="2" charset="0"/>
              </a:rPr>
              <a:t>Syracuse, NY, 2016</a:t>
            </a:r>
            <a:br>
              <a:rPr lang="en-US" sz="3000" b="1" dirty="0">
                <a:latin typeface="Quicksand" pitchFamily="2" charset="0"/>
              </a:rPr>
            </a:br>
            <a:br>
              <a:rPr lang="en-US" sz="3000" b="1" dirty="0">
                <a:latin typeface="Quicksand" pitchFamily="2" charset="0"/>
              </a:rPr>
            </a:br>
            <a:r>
              <a:rPr lang="en-US" sz="3000" b="1" dirty="0">
                <a:latin typeface="Quicksand" pitchFamily="2" charset="0"/>
              </a:rPr>
              <a:t>Question: </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3000" b="1" dirty="0">
                <a:solidFill>
                  <a:schemeClr val="bg1">
                    <a:lumMod val="50000"/>
                  </a:schemeClr>
                </a:solidFill>
                <a:latin typeface="Quicksand" pitchFamily="2" charset="0"/>
              </a:rPr>
              <a:t>Which two family sizes have </a:t>
            </a:r>
            <a:br>
              <a:rPr lang="en-US" sz="3000" b="1" dirty="0">
                <a:solidFill>
                  <a:schemeClr val="bg1">
                    <a:lumMod val="50000"/>
                  </a:schemeClr>
                </a:solidFill>
                <a:latin typeface="Quicksand" pitchFamily="2" charset="0"/>
              </a:rPr>
            </a:br>
            <a:r>
              <a:rPr lang="en-US" sz="3000" b="1" dirty="0">
                <a:solidFill>
                  <a:schemeClr val="bg1">
                    <a:lumMod val="50000"/>
                  </a:schemeClr>
                </a:solidFill>
                <a:latin typeface="Quicksand" pitchFamily="2" charset="0"/>
              </a:rPr>
              <a:t>	the highest median income?</a:t>
            </a:r>
          </a:p>
        </p:txBody>
      </p:sp>
      <p:sp>
        <p:nvSpPr>
          <p:cNvPr id="6" name="Title 1">
            <a:extLst>
              <a:ext uri="{FF2B5EF4-FFF2-40B4-BE49-F238E27FC236}">
                <a16:creationId xmlns:a16="http://schemas.microsoft.com/office/drawing/2014/main" id="{83FBDAC1-A8DC-4DD5-A6CF-81CB9FBC4732}"/>
              </a:ext>
            </a:extLst>
          </p:cNvPr>
          <p:cNvSpPr txBox="1">
            <a:spLocks/>
          </p:cNvSpPr>
          <p:nvPr/>
        </p:nvSpPr>
        <p:spPr>
          <a:xfrm>
            <a:off x="164958" y="6050919"/>
            <a:ext cx="4430230" cy="65624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Quicksand" pitchFamily="2" charset="0"/>
              </a:rPr>
              <a:t>Sources: </a:t>
            </a:r>
            <a:br>
              <a:rPr lang="en-US" sz="1200" dirty="0">
                <a:latin typeface="Quicksand" pitchFamily="2" charset="0"/>
              </a:rPr>
            </a:br>
            <a:endParaRPr lang="en-US" sz="1200" dirty="0">
              <a:latin typeface="Quicksand" pitchFamily="2" charset="0"/>
            </a:endParaRPr>
          </a:p>
          <a:p>
            <a:r>
              <a:rPr lang="en-US" sz="1200" dirty="0">
                <a:latin typeface="Quicksand" pitchFamily="2" charset="0"/>
              </a:rPr>
              <a:t>CNY Vitals Pro (2016). </a:t>
            </a:r>
            <a:r>
              <a:rPr lang="en-US" sz="1200" i="1" dirty="0">
                <a:latin typeface="Quicksand" pitchFamily="2" charset="0"/>
              </a:rPr>
              <a:t>Median Household Income by Family Size.</a:t>
            </a:r>
          </a:p>
          <a:p>
            <a:r>
              <a:rPr lang="en-US" sz="1200" dirty="0">
                <a:latin typeface="Quicksand" pitchFamily="2" charset="0"/>
              </a:rPr>
              <a:t>US Census Bureau (2016). </a:t>
            </a:r>
            <a:r>
              <a:rPr lang="en-US" sz="1200" i="1" dirty="0">
                <a:latin typeface="Quicksand" pitchFamily="2" charset="0"/>
              </a:rPr>
              <a:t>Table B19013: Median Household Income.</a:t>
            </a:r>
            <a:endParaRPr lang="en-US" sz="1200" dirty="0">
              <a:latin typeface="Quicksand" pitchFamily="2" charset="0"/>
            </a:endParaRPr>
          </a:p>
        </p:txBody>
      </p:sp>
    </p:spTree>
    <p:extLst>
      <p:ext uri="{BB962C8B-B14F-4D97-AF65-F5344CB8AC3E}">
        <p14:creationId xmlns:p14="http://schemas.microsoft.com/office/powerpoint/2010/main" val="3098180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789482199"/>
              </p:ext>
            </p:extLst>
          </p:nvPr>
        </p:nvGraphicFramePr>
        <p:xfrm>
          <a:off x="1814590" y="888732"/>
          <a:ext cx="8562820" cy="50805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8423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34EB3F-3DF7-4B24-8394-C85FCDDB2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795" y="127151"/>
            <a:ext cx="7543598" cy="3362220"/>
          </a:xfrm>
          <a:prstGeom prst="rect">
            <a:avLst/>
          </a:prstGeom>
        </p:spPr>
      </p:pic>
      <p:graphicFrame>
        <p:nvGraphicFramePr>
          <p:cNvPr id="9" name="Chart 8">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467122082"/>
              </p:ext>
            </p:extLst>
          </p:nvPr>
        </p:nvGraphicFramePr>
        <p:xfrm>
          <a:off x="70184" y="3489371"/>
          <a:ext cx="5852753" cy="336222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433986" y="1145480"/>
            <a:ext cx="3370848" cy="1325563"/>
          </a:xfrm>
        </p:spPr>
        <p:txBody>
          <a:bodyPr>
            <a:normAutofit fontScale="90000"/>
          </a:bodyPr>
          <a:lstStyle/>
          <a:p>
            <a:r>
              <a:rPr lang="en-US" sz="3000" b="1" dirty="0">
                <a:latin typeface="Quicksand" pitchFamily="2" charset="0"/>
              </a:rPr>
              <a:t>Two visualizations;</a:t>
            </a:r>
            <a:br>
              <a:rPr lang="en-US" sz="3000" b="1" dirty="0">
                <a:latin typeface="Quicksand" pitchFamily="2" charset="0"/>
              </a:rPr>
            </a:br>
            <a:r>
              <a:rPr lang="en-US" sz="3000" b="1" dirty="0">
                <a:latin typeface="Quicksand" pitchFamily="2" charset="0"/>
              </a:rPr>
              <a:t>same data.</a:t>
            </a:r>
          </a:p>
        </p:txBody>
      </p:sp>
      <p:sp>
        <p:nvSpPr>
          <p:cNvPr id="11" name="Title 1">
            <a:extLst>
              <a:ext uri="{FF2B5EF4-FFF2-40B4-BE49-F238E27FC236}">
                <a16:creationId xmlns:a16="http://schemas.microsoft.com/office/drawing/2014/main" id="{31C90910-93D9-487B-A5BD-234F8A557458}"/>
              </a:ext>
            </a:extLst>
          </p:cNvPr>
          <p:cNvSpPr txBox="1">
            <a:spLocks/>
          </p:cNvSpPr>
          <p:nvPr/>
        </p:nvSpPr>
        <p:spPr>
          <a:xfrm>
            <a:off x="6269064" y="4288180"/>
            <a:ext cx="5513771" cy="1764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dirty="0">
                <a:latin typeface="Quicksand" pitchFamily="2" charset="0"/>
              </a:rPr>
              <a:t>Which chart most effectively communicates the data?</a:t>
            </a:r>
          </a:p>
        </p:txBody>
      </p:sp>
    </p:spTree>
    <p:extLst>
      <p:ext uri="{BB962C8B-B14F-4D97-AF65-F5344CB8AC3E}">
        <p14:creationId xmlns:p14="http://schemas.microsoft.com/office/powerpoint/2010/main" val="4001775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a:t>
            </a:r>
            <a:br>
              <a:rPr lang="en-US" b="1" dirty="0">
                <a:latin typeface="Quicksand" pitchFamily="2" charset="0"/>
              </a:rPr>
            </a:br>
            <a:r>
              <a:rPr lang="en-US" b="1" dirty="0">
                <a:latin typeface="Quicksand" pitchFamily="2" charset="0"/>
              </a:rPr>
              <a:t>You’re already an expert.</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052106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b">
            <a:normAutofit/>
          </a:bodyPr>
          <a:lstStyle/>
          <a:p>
            <a:r>
              <a:rPr lang="en-US" sz="3600" b="1" dirty="0">
                <a:latin typeface="Quicksand" pitchFamily="2" charset="0"/>
              </a:rPr>
              <a:t>We’re Experts at Consuming Data Visualization</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r>
              <a:rPr lang="en-US" dirty="0">
                <a:latin typeface="Quicksand" pitchFamily="2" charset="0"/>
              </a:rPr>
              <a:t>Data visualization is everywhere</a:t>
            </a:r>
          </a:p>
          <a:p>
            <a:r>
              <a:rPr lang="en-US" dirty="0">
                <a:latin typeface="Quicksand" pitchFamily="2" charset="0"/>
              </a:rPr>
              <a:t>We consume data visualization every day</a:t>
            </a:r>
          </a:p>
          <a:p>
            <a:r>
              <a:rPr lang="en-US" dirty="0">
                <a:latin typeface="Quicksand" pitchFamily="2" charset="0"/>
              </a:rPr>
              <a:t>We have preferences, but can’t always articulate</a:t>
            </a:r>
          </a:p>
          <a:p>
            <a:pPr marL="0" indent="0">
              <a:buNone/>
            </a:pPr>
            <a:endParaRPr lang="en-US" dirty="0">
              <a:latin typeface="Quicksand" pitchFamily="2" charset="0"/>
            </a:endParaRPr>
          </a:p>
          <a:p>
            <a:r>
              <a:rPr lang="en-US" b="1" dirty="0">
                <a:latin typeface="Quicksand" pitchFamily="2" charset="0"/>
              </a:rPr>
              <a:t>Grammar: </a:t>
            </a:r>
            <a:r>
              <a:rPr lang="en-US" dirty="0">
                <a:latin typeface="Quicksand" pitchFamily="2" charset="0"/>
              </a:rPr>
              <a:t>Don’t know rules, we </a:t>
            </a:r>
            <a:r>
              <a:rPr lang="en-US" b="1" dirty="0">
                <a:latin typeface="Quicksand" pitchFamily="2" charset="0"/>
              </a:rPr>
              <a:t>know what sounds right</a:t>
            </a:r>
          </a:p>
          <a:p>
            <a:r>
              <a:rPr lang="en-US" b="1" dirty="0">
                <a:latin typeface="Quicksand" pitchFamily="2" charset="0"/>
              </a:rPr>
              <a:t>Visualization: </a:t>
            </a:r>
            <a:r>
              <a:rPr lang="en-US" dirty="0">
                <a:latin typeface="Quicksand" pitchFamily="2" charset="0"/>
              </a:rPr>
              <a:t>Don’t know rules, we </a:t>
            </a:r>
            <a:r>
              <a:rPr lang="en-US" b="1" dirty="0">
                <a:latin typeface="Quicksand" pitchFamily="2" charset="0"/>
              </a:rPr>
              <a:t>know what looks good</a:t>
            </a:r>
          </a:p>
        </p:txBody>
      </p:sp>
    </p:spTree>
    <p:extLst>
      <p:ext uri="{BB962C8B-B14F-4D97-AF65-F5344CB8AC3E}">
        <p14:creationId xmlns:p14="http://schemas.microsoft.com/office/powerpoint/2010/main" val="624136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188128" cy="1325563"/>
          </a:xfrm>
        </p:spPr>
        <p:txBody>
          <a:bodyPr anchor="t">
            <a:normAutofit/>
          </a:bodyPr>
          <a:lstStyle/>
          <a:p>
            <a:r>
              <a:rPr lang="en-US" sz="3200" dirty="0">
                <a:latin typeface="Quicksand" pitchFamily="2" charset="0"/>
              </a:rPr>
              <a:t>Utility Bills</a:t>
            </a:r>
          </a:p>
        </p:txBody>
      </p:sp>
      <p:pic>
        <p:nvPicPr>
          <p:cNvPr id="5" name="Picture 4">
            <a:extLst>
              <a:ext uri="{FF2B5EF4-FFF2-40B4-BE49-F238E27FC236}">
                <a16:creationId xmlns:a16="http://schemas.microsoft.com/office/drawing/2014/main" id="{6663D545-78DB-49F8-AD9F-49957917B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8747" cy="2517847"/>
          </a:xfrm>
          <a:prstGeom prst="rect">
            <a:avLst/>
          </a:prstGeom>
        </p:spPr>
      </p:pic>
      <p:sp>
        <p:nvSpPr>
          <p:cNvPr id="6" name="Rectangle 5">
            <a:extLst>
              <a:ext uri="{FF2B5EF4-FFF2-40B4-BE49-F238E27FC236}">
                <a16:creationId xmlns:a16="http://schemas.microsoft.com/office/drawing/2014/main" id="{CEBEA991-7082-4D49-A4CA-F0E4432CCF69}"/>
              </a:ext>
            </a:extLst>
          </p:cNvPr>
          <p:cNvSpPr/>
          <p:nvPr/>
        </p:nvSpPr>
        <p:spPr>
          <a:xfrm>
            <a:off x="5531827" y="2326973"/>
            <a:ext cx="436228" cy="220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E4704E-D597-404C-872C-7C6501DA6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947" y="3307136"/>
            <a:ext cx="5249716" cy="2934069"/>
          </a:xfrm>
          <a:prstGeom prst="rect">
            <a:avLst/>
          </a:prstGeom>
        </p:spPr>
      </p:pic>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Finance</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National Grid (2019). </a:t>
            </a:r>
            <a:r>
              <a:rPr lang="en-US" sz="1000" i="1" dirty="0">
                <a:latin typeface="Quicksand" pitchFamily="2" charset="0"/>
              </a:rPr>
              <a:t>Jamison’s Energy Bill.</a:t>
            </a:r>
            <a:br>
              <a:rPr lang="en-US" sz="1000" dirty="0">
                <a:latin typeface="Quicksand" pitchFamily="2" charset="0"/>
              </a:rPr>
            </a:br>
            <a:r>
              <a:rPr lang="en-US" sz="1000" dirty="0">
                <a:latin typeface="Quicksand" pitchFamily="2" charset="0"/>
              </a:rPr>
              <a:t>NASDAQ Market Summary (2019). </a:t>
            </a:r>
            <a:r>
              <a:rPr lang="en-US" sz="1000" i="1" dirty="0">
                <a:latin typeface="Quicksand" pitchFamily="2" charset="0"/>
              </a:rPr>
              <a:t>Activision Blizzard.</a:t>
            </a:r>
          </a:p>
        </p:txBody>
      </p:sp>
    </p:spTree>
    <p:extLst>
      <p:ext uri="{BB962C8B-B14F-4D97-AF65-F5344CB8AC3E}">
        <p14:creationId xmlns:p14="http://schemas.microsoft.com/office/powerpoint/2010/main" val="2558415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2F7B51-623E-4E35-AE19-656115D3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8" y="1841954"/>
            <a:ext cx="4682730" cy="2532832"/>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Gaming</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Weather</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842068"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Steam (2012). </a:t>
            </a:r>
            <a:r>
              <a:rPr lang="en-US" sz="1000" i="1" dirty="0">
                <a:latin typeface="Quicksand" pitchFamily="2" charset="0"/>
              </a:rPr>
              <a:t>Individual Achievement Progress, Portal.</a:t>
            </a:r>
            <a:br>
              <a:rPr lang="en-US" sz="1000" dirty="0">
                <a:latin typeface="Quicksand" pitchFamily="2" charset="0"/>
              </a:rPr>
            </a:br>
            <a:r>
              <a:rPr lang="en-US" sz="1000" dirty="0">
                <a:latin typeface="Quicksand" pitchFamily="2" charset="0"/>
              </a:rPr>
              <a:t>Weather.com (2019). </a:t>
            </a:r>
            <a:r>
              <a:rPr lang="en-US" sz="1000" i="1" dirty="0">
                <a:latin typeface="Quicksand" pitchFamily="2" charset="0"/>
              </a:rPr>
              <a:t>Weather for Syracuse, NY, 2019-02-24.</a:t>
            </a:r>
          </a:p>
        </p:txBody>
      </p:sp>
      <p:pic>
        <p:nvPicPr>
          <p:cNvPr id="15" name="Picture 14">
            <a:extLst>
              <a:ext uri="{FF2B5EF4-FFF2-40B4-BE49-F238E27FC236}">
                <a16:creationId xmlns:a16="http://schemas.microsoft.com/office/drawing/2014/main" id="{EFADEA93-E786-43B7-99BC-8DDA4C78F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18" y="3223329"/>
            <a:ext cx="5300232" cy="2969240"/>
          </a:xfrm>
          <a:prstGeom prst="rect">
            <a:avLst/>
          </a:prstGeom>
        </p:spPr>
      </p:pic>
    </p:spTree>
    <p:extLst>
      <p:ext uri="{BB962C8B-B14F-4D97-AF65-F5344CB8AC3E}">
        <p14:creationId xmlns:p14="http://schemas.microsoft.com/office/powerpoint/2010/main" val="4132170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04F989-DE1E-4F9B-BF2A-12507050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2730" cy="3152171"/>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5999" y="1843088"/>
            <a:ext cx="3590441" cy="1325563"/>
          </a:xfrm>
        </p:spPr>
        <p:txBody>
          <a:bodyPr anchor="t">
            <a:normAutofit/>
          </a:bodyPr>
          <a:lstStyle/>
          <a:p>
            <a:r>
              <a:rPr lang="en-US" sz="3200" dirty="0">
                <a:latin typeface="Quicksand" pitchFamily="2" charset="0"/>
              </a:rPr>
              <a:t>Wearable Tech</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Politics</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Fitbit App (2019). </a:t>
            </a:r>
            <a:r>
              <a:rPr lang="en-US" sz="1000" i="1" dirty="0">
                <a:latin typeface="Quicksand" pitchFamily="2" charset="0"/>
              </a:rPr>
              <a:t>Sleeping Patterns.</a:t>
            </a:r>
            <a:br>
              <a:rPr lang="en-US" sz="1000" dirty="0">
                <a:latin typeface="Quicksand" pitchFamily="2" charset="0"/>
              </a:rPr>
            </a:br>
            <a:r>
              <a:rPr lang="en-US" sz="1000" dirty="0">
                <a:latin typeface="Quicksand" pitchFamily="2" charset="0"/>
              </a:rPr>
              <a:t>FiveThirtyEight (2019). </a:t>
            </a:r>
            <a:r>
              <a:rPr lang="en-US" sz="1000" i="1" dirty="0">
                <a:latin typeface="Quicksand" pitchFamily="2" charset="0"/>
              </a:rPr>
              <a:t>How Popular is Donald Trump?</a:t>
            </a:r>
          </a:p>
        </p:txBody>
      </p:sp>
      <p:pic>
        <p:nvPicPr>
          <p:cNvPr id="14" name="Picture 13">
            <a:extLst>
              <a:ext uri="{FF2B5EF4-FFF2-40B4-BE49-F238E27FC236}">
                <a16:creationId xmlns:a16="http://schemas.microsoft.com/office/drawing/2014/main" id="{6FC0F49E-1D9A-4C59-9662-1703E473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8991"/>
            <a:ext cx="5105400" cy="3383579"/>
          </a:xfrm>
          <a:prstGeom prst="rect">
            <a:avLst/>
          </a:prstGeom>
        </p:spPr>
      </p:pic>
    </p:spTree>
    <p:extLst>
      <p:ext uri="{BB962C8B-B14F-4D97-AF65-F5344CB8AC3E}">
        <p14:creationId xmlns:p14="http://schemas.microsoft.com/office/powerpoint/2010/main" val="3081755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E726F-6F98-432D-A98A-8F792B9AF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843089"/>
            <a:ext cx="4682730" cy="2993796"/>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Sports</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Travel</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Pauley, Jason (2018). </a:t>
            </a:r>
            <a:r>
              <a:rPr lang="en-US" sz="1000" i="1" dirty="0">
                <a:latin typeface="Quicksand" pitchFamily="2" charset="0"/>
              </a:rPr>
              <a:t>Shifting NFL Team W/L Records – Visualized.</a:t>
            </a:r>
            <a:br>
              <a:rPr lang="en-US" sz="1000" dirty="0">
                <a:latin typeface="Quicksand" pitchFamily="2" charset="0"/>
              </a:rPr>
            </a:br>
            <a:r>
              <a:rPr lang="en-US" sz="1000" dirty="0">
                <a:latin typeface="Quicksand" pitchFamily="2" charset="0"/>
              </a:rPr>
              <a:t>Google Maps (2019). </a:t>
            </a:r>
            <a:r>
              <a:rPr lang="en-US" sz="1000" i="1" dirty="0">
                <a:latin typeface="Quicksand" pitchFamily="2" charset="0"/>
              </a:rPr>
              <a:t>Routes from Buffalo, NY to Syracuse, NY.</a:t>
            </a:r>
          </a:p>
        </p:txBody>
      </p:sp>
      <p:pic>
        <p:nvPicPr>
          <p:cNvPr id="6" name="Picture 5">
            <a:extLst>
              <a:ext uri="{FF2B5EF4-FFF2-40B4-BE49-F238E27FC236}">
                <a16:creationId xmlns:a16="http://schemas.microsoft.com/office/drawing/2014/main" id="{06CA6BE7-FA8B-4991-9CAE-9F6F1F48B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808990"/>
            <a:ext cx="5301443" cy="3383579"/>
          </a:xfrm>
          <a:prstGeom prst="rect">
            <a:avLst/>
          </a:prstGeom>
        </p:spPr>
      </p:pic>
    </p:spTree>
    <p:extLst>
      <p:ext uri="{BB962C8B-B14F-4D97-AF65-F5344CB8AC3E}">
        <p14:creationId xmlns:p14="http://schemas.microsoft.com/office/powerpoint/2010/main" val="3797473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0259" y="2428329"/>
            <a:ext cx="4861329" cy="2262158"/>
          </a:xfrm>
          <a:prstGeom prst="rect">
            <a:avLst/>
          </a:prstGeom>
          <a:noFill/>
        </p:spPr>
        <p:txBody>
          <a:bodyPr wrap="square" rtlCol="0">
            <a:spAutoFit/>
          </a:bodyPr>
          <a:lstStyle/>
          <a:p>
            <a:pPr algn="r">
              <a:spcAft>
                <a:spcPts val="1800"/>
              </a:spcAft>
            </a:pPr>
            <a:r>
              <a:rPr lang="en-US" sz="2400" b="1" dirty="0">
                <a:latin typeface="Quicksand" pitchFamily="2" charset="0"/>
              </a:rPr>
              <a:t>Dr. John Snow</a:t>
            </a:r>
          </a:p>
          <a:p>
            <a:pPr algn="r">
              <a:spcAft>
                <a:spcPts val="1800"/>
              </a:spcAft>
            </a:pPr>
            <a:r>
              <a:rPr lang="en-US" sz="2400" b="1" dirty="0">
                <a:latin typeface="Quicksand" pitchFamily="2" charset="0"/>
              </a:rPr>
              <a:t>Born: </a:t>
            </a:r>
            <a:r>
              <a:rPr lang="en-US" sz="2400" dirty="0">
                <a:latin typeface="Quicksand" pitchFamily="2" charset="0"/>
              </a:rPr>
              <a:t>March 15, 1813 (York)</a:t>
            </a:r>
          </a:p>
          <a:p>
            <a:pPr algn="r">
              <a:spcAft>
                <a:spcPts val="1800"/>
              </a:spcAft>
            </a:pPr>
            <a:r>
              <a:rPr lang="en-US" sz="2400" b="1" dirty="0">
                <a:latin typeface="Quicksand" pitchFamily="2" charset="0"/>
              </a:rPr>
              <a:t>Died: </a:t>
            </a:r>
            <a:r>
              <a:rPr lang="en-US" sz="2400" dirty="0">
                <a:latin typeface="Quicksand" pitchFamily="2" charset="0"/>
              </a:rPr>
              <a:t>June 16, 1858 (London)</a:t>
            </a:r>
          </a:p>
          <a:p>
            <a:pPr algn="r">
              <a:spcAft>
                <a:spcPts val="1800"/>
              </a:spcAft>
            </a:pPr>
            <a:r>
              <a:rPr lang="en-US" sz="2400" b="1" dirty="0">
                <a:latin typeface="Quicksand" pitchFamily="2" charset="0"/>
              </a:rPr>
              <a:t>Title: </a:t>
            </a:r>
            <a:r>
              <a:rPr lang="en-US" sz="2400" dirty="0">
                <a:latin typeface="Quicksand" pitchFamily="2" charset="0"/>
              </a:rPr>
              <a:t>Founder of Epidemiology</a:t>
            </a:r>
            <a:endParaRPr lang="en-US" sz="2400" b="1" dirty="0">
              <a:latin typeface="Quicksand" pitchFamily="2" charset="0"/>
            </a:endParaRPr>
          </a:p>
        </p:txBody>
      </p:sp>
      <p:pic>
        <p:nvPicPr>
          <p:cNvPr id="5" name="Content Placeholder 1">
            <a:extLst>
              <a:ext uri="{FF2B5EF4-FFF2-40B4-BE49-F238E27FC236}">
                <a16:creationId xmlns:a16="http://schemas.microsoft.com/office/drawing/2014/main" id="{20E35662-9176-45EA-9C69-FBD8FA4C5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622300"/>
            <a:ext cx="3735780" cy="5472918"/>
          </a:xfrm>
          <a:prstGeom prst="rect">
            <a:avLst/>
          </a:prstGeom>
        </p:spPr>
      </p:pic>
    </p:spTree>
    <p:extLst>
      <p:ext uri="{BB962C8B-B14F-4D97-AF65-F5344CB8AC3E}">
        <p14:creationId xmlns:p14="http://schemas.microsoft.com/office/powerpoint/2010/main" val="284962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ross section of douglas fir">
            <a:extLst>
              <a:ext uri="{FF2B5EF4-FFF2-40B4-BE49-F238E27FC236}">
                <a16:creationId xmlns:a16="http://schemas.microsoft.com/office/drawing/2014/main" id="{379E8244-F661-4F39-ACA8-1A902EF35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843089"/>
            <a:ext cx="4682730" cy="31199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Tree Lifespan</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Data Viz in Nature</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Strata</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2" y="6192570"/>
            <a:ext cx="6031259"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err="1">
                <a:latin typeface="Quicksand" pitchFamily="2" charset="0"/>
              </a:rPr>
              <a:t>Gersema</a:t>
            </a:r>
            <a:r>
              <a:rPr lang="en-US" sz="1000" dirty="0">
                <a:latin typeface="Quicksand" pitchFamily="2" charset="0"/>
              </a:rPr>
              <a:t>, Emily (2017). </a:t>
            </a:r>
            <a:r>
              <a:rPr lang="en-US" sz="1000" i="1" dirty="0">
                <a:latin typeface="Quicksand" pitchFamily="2" charset="0"/>
              </a:rPr>
              <a:t>Scientists have more data to back their findings: The Earth is getting warmer.</a:t>
            </a:r>
            <a:br>
              <a:rPr lang="en-US" sz="1000" dirty="0">
                <a:latin typeface="Quicksand" pitchFamily="2" charset="0"/>
              </a:rPr>
            </a:br>
            <a:r>
              <a:rPr lang="en-US" sz="1000" dirty="0" err="1">
                <a:latin typeface="Quicksand" pitchFamily="2" charset="0"/>
              </a:rPr>
              <a:t>Geggel</a:t>
            </a:r>
            <a:r>
              <a:rPr lang="en-US" sz="1000" dirty="0">
                <a:latin typeface="Quicksand" pitchFamily="2" charset="0"/>
              </a:rPr>
              <a:t>, Laura (2018). </a:t>
            </a:r>
            <a:r>
              <a:rPr lang="en-US" sz="1000" i="1" dirty="0">
                <a:latin typeface="Quicksand" pitchFamily="2" charset="0"/>
              </a:rPr>
              <a:t>That Sea Stack from Reddit Didn’t take ‘Millions of Years’ to Form.</a:t>
            </a:r>
          </a:p>
        </p:txBody>
      </p:sp>
      <p:pic>
        <p:nvPicPr>
          <p:cNvPr id="2056" name="Picture 8" descr="https://img.purch.com/h/1400/aHR0cDovL3d3dy5saXZlc2NpZW5jZS5jb20vaW1hZ2VzL2kvMDAwLzA5OC8zNjgvb3JpZ2luYWwvRHVuLUJyaXN0ZS1TaHV0dGVyc3RvY2suanBn">
            <a:extLst>
              <a:ext uri="{FF2B5EF4-FFF2-40B4-BE49-F238E27FC236}">
                <a16:creationId xmlns:a16="http://schemas.microsoft.com/office/drawing/2014/main" id="{072779D1-B642-42D2-AA86-B9476BBF57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9981" y="2808990"/>
            <a:ext cx="5075368" cy="3383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29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t">
            <a:normAutofit/>
          </a:bodyPr>
          <a:lstStyle/>
          <a:p>
            <a:pPr>
              <a:lnSpc>
                <a:spcPct val="100000"/>
              </a:lnSpc>
              <a:spcAft>
                <a:spcPts val="600"/>
              </a:spcAft>
            </a:pPr>
            <a:r>
              <a:rPr lang="en-US" sz="3600" dirty="0">
                <a:latin typeface="Quicksand" pitchFamily="2" charset="0"/>
              </a:rPr>
              <a:t>We’ve had a </a:t>
            </a:r>
            <a:r>
              <a:rPr lang="en-US" sz="3600" b="1" dirty="0">
                <a:latin typeface="Quicksand" pitchFamily="2" charset="0"/>
              </a:rPr>
              <a:t>lifetime of experience </a:t>
            </a:r>
            <a:br>
              <a:rPr lang="en-US" sz="3600" b="1" dirty="0">
                <a:latin typeface="Quicksand" pitchFamily="2" charset="0"/>
              </a:rPr>
            </a:br>
            <a:r>
              <a:rPr lang="en-US" sz="3600" dirty="0">
                <a:latin typeface="Quicksand" pitchFamily="2" charset="0"/>
              </a:rPr>
              <a:t>honing</a:t>
            </a:r>
            <a:r>
              <a:rPr lang="en-US" sz="3600" b="1" dirty="0">
                <a:latin typeface="Quicksand" pitchFamily="2" charset="0"/>
              </a:rPr>
              <a:t> </a:t>
            </a:r>
            <a:r>
              <a:rPr lang="en-US" sz="3600" dirty="0">
                <a:latin typeface="Quicksand" pitchFamily="2" charset="0"/>
              </a:rPr>
              <a:t>our</a:t>
            </a:r>
            <a:r>
              <a:rPr lang="en-US" sz="3600" b="1" dirty="0">
                <a:latin typeface="Quicksand" pitchFamily="2" charset="0"/>
              </a:rPr>
              <a:t> visualization literacy.</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pPr marL="0" indent="0">
              <a:buNone/>
            </a:pPr>
            <a:r>
              <a:rPr lang="en-US" b="1" dirty="0">
                <a:latin typeface="Quicksand" pitchFamily="2" charset="0"/>
              </a:rPr>
              <a:t>Data visualization:</a:t>
            </a:r>
          </a:p>
          <a:p>
            <a:r>
              <a:rPr lang="en-US" dirty="0">
                <a:latin typeface="Quicksand" pitchFamily="2" charset="0"/>
              </a:rPr>
              <a:t>More widespread than ever</a:t>
            </a:r>
          </a:p>
          <a:p>
            <a:r>
              <a:rPr lang="en-US" dirty="0">
                <a:latin typeface="Quicksand" pitchFamily="2" charset="0"/>
              </a:rPr>
              <a:t>Democratized by cheap, easy-to-use tools</a:t>
            </a:r>
          </a:p>
          <a:p>
            <a:r>
              <a:rPr lang="en-US" dirty="0">
                <a:latin typeface="Quicksand" pitchFamily="2" charset="0"/>
              </a:rPr>
              <a:t>Resembles 1970-80s word processor boom</a:t>
            </a:r>
          </a:p>
          <a:p>
            <a:pPr lvl="1"/>
            <a:r>
              <a:rPr lang="en-US" dirty="0">
                <a:latin typeface="Quicksand" pitchFamily="2" charset="0"/>
              </a:rPr>
              <a:t>E.g. Electric Pencil, WordStar, WordPerfect, MacWrite</a:t>
            </a:r>
          </a:p>
          <a:p>
            <a:pPr marL="0" indent="0">
              <a:buNone/>
            </a:pPr>
            <a:endParaRPr lang="en-US" dirty="0">
              <a:latin typeface="Quicksand" pitchFamily="2" charset="0"/>
            </a:endParaRPr>
          </a:p>
          <a:p>
            <a:pPr marL="0" indent="0">
              <a:buNone/>
            </a:pPr>
            <a:r>
              <a:rPr lang="en-US" b="1" dirty="0">
                <a:latin typeface="Quicksand" pitchFamily="2" charset="0"/>
              </a:rPr>
              <a:t>Visualization literacy is:</a:t>
            </a:r>
          </a:p>
          <a:p>
            <a:r>
              <a:rPr lang="en-US" dirty="0">
                <a:latin typeface="Quicksand" pitchFamily="2" charset="0"/>
              </a:rPr>
              <a:t>Expected</a:t>
            </a:r>
          </a:p>
        </p:txBody>
      </p:sp>
    </p:spTree>
    <p:extLst>
      <p:ext uri="{BB962C8B-B14F-4D97-AF65-F5344CB8AC3E}">
        <p14:creationId xmlns:p14="http://schemas.microsoft.com/office/powerpoint/2010/main" val="4105961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b="1" dirty="0">
                <a:latin typeface="Quicksand" pitchFamily="2" charset="0"/>
              </a:rPr>
              <a:t>What is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p:txBody>
          <a:bodyPr>
            <a:normAutofit lnSpcReduction="10000"/>
          </a:bodyPr>
          <a:lstStyle/>
          <a:p>
            <a:pPr marL="0" indent="0">
              <a:buNone/>
            </a:pPr>
            <a:r>
              <a:rPr lang="en-US" b="1" dirty="0">
                <a:latin typeface="Quicksand" pitchFamily="2" charset="0"/>
              </a:rPr>
              <a:t>Definition: </a:t>
            </a:r>
            <a:r>
              <a:rPr lang="en-US" dirty="0">
                <a:latin typeface="Quicksand" pitchFamily="2" charset="0"/>
              </a:rPr>
              <a:t>“The representation of an object, situation, or set of information as a chart or other image.”</a:t>
            </a:r>
          </a:p>
          <a:p>
            <a:pPr marL="0" indent="0">
              <a:buNone/>
            </a:pPr>
            <a:endParaRPr lang="en-US" dirty="0">
              <a:latin typeface="Quicksand" pitchFamily="2" charset="0"/>
            </a:endParaRPr>
          </a:p>
          <a:p>
            <a:pPr marL="0" indent="0">
              <a:buNone/>
            </a:pPr>
            <a:r>
              <a:rPr lang="en-US" b="1" dirty="0">
                <a:latin typeface="Quicksand" pitchFamily="2" charset="0"/>
              </a:rPr>
              <a:t>Why Data Visualization?</a:t>
            </a:r>
          </a:p>
          <a:p>
            <a:r>
              <a:rPr lang="en-US" b="1" dirty="0">
                <a:latin typeface="Quicksand" pitchFamily="2" charset="0"/>
              </a:rPr>
              <a:t>Understanding: </a:t>
            </a:r>
            <a:r>
              <a:rPr lang="en-US" dirty="0">
                <a:latin typeface="Quicksand" pitchFamily="2" charset="0"/>
              </a:rPr>
              <a:t>Explore data before analysis (Exploratory)</a:t>
            </a:r>
          </a:p>
          <a:p>
            <a:r>
              <a:rPr lang="en-US" b="1" dirty="0">
                <a:latin typeface="Quicksand" pitchFamily="2" charset="0"/>
              </a:rPr>
              <a:t>Communication: </a:t>
            </a:r>
            <a:r>
              <a:rPr lang="en-US" dirty="0">
                <a:latin typeface="Quicksand" pitchFamily="2" charset="0"/>
              </a:rPr>
              <a:t>Publish findings after analysis (Explanatory)</a:t>
            </a:r>
          </a:p>
          <a:p>
            <a:r>
              <a:rPr lang="en-US" b="1" dirty="0">
                <a:latin typeface="Quicksand" pitchFamily="2" charset="0"/>
              </a:rPr>
              <a:t>Strategy: </a:t>
            </a:r>
            <a:r>
              <a:rPr lang="en-US" dirty="0">
                <a:latin typeface="Quicksand" pitchFamily="2" charset="0"/>
              </a:rPr>
              <a:t>Provide form to the formless</a:t>
            </a:r>
          </a:p>
          <a:p>
            <a:r>
              <a:rPr lang="en-US" b="1" dirty="0">
                <a:latin typeface="Quicksand" pitchFamily="2" charset="0"/>
              </a:rPr>
              <a:t>Persuasion: </a:t>
            </a:r>
            <a:r>
              <a:rPr lang="en-US" dirty="0">
                <a:latin typeface="Quicksand" pitchFamily="2" charset="0"/>
              </a:rPr>
              <a:t>Connect “statistical lives” to “identifiable lives”</a:t>
            </a:r>
          </a:p>
          <a:p>
            <a:r>
              <a:rPr lang="en-US" b="1" dirty="0">
                <a:latin typeface="Quicksand" pitchFamily="2" charset="0"/>
              </a:rPr>
              <a:t>Representation:</a:t>
            </a:r>
            <a:r>
              <a:rPr lang="en-US" dirty="0">
                <a:latin typeface="Quicksand" pitchFamily="2" charset="0"/>
              </a:rPr>
              <a:t> A picture says a thousand data points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br>
              <a:rPr lang="en-US" sz="1000" dirty="0">
                <a:latin typeface="Quicksand" pitchFamily="2" charset="0"/>
              </a:rPr>
            </a:br>
            <a:r>
              <a:rPr lang="en-US" sz="1000" dirty="0">
                <a:latin typeface="Quicksand" pitchFamily="2" charset="0"/>
              </a:rPr>
              <a:t>Sources: </a:t>
            </a:r>
            <a:br>
              <a:rPr lang="en-US" sz="1000" dirty="0">
                <a:latin typeface="Quicksand" pitchFamily="2" charset="0"/>
              </a:rPr>
            </a:br>
            <a:r>
              <a:rPr lang="en-US" sz="1000" dirty="0">
                <a:latin typeface="Quicksand" pitchFamily="2" charset="0"/>
              </a:rPr>
              <a:t>Oxford Living Dictionaries (2019). </a:t>
            </a:r>
            <a:r>
              <a:rPr lang="en-US" sz="1000" i="1" dirty="0">
                <a:latin typeface="Quicksand" pitchFamily="2" charset="0"/>
              </a:rPr>
              <a:t>Data Visualization.</a:t>
            </a:r>
          </a:p>
        </p:txBody>
      </p:sp>
    </p:spTree>
    <p:extLst>
      <p:ext uri="{BB962C8B-B14F-4D97-AF65-F5344CB8AC3E}">
        <p14:creationId xmlns:p14="http://schemas.microsoft.com/office/powerpoint/2010/main" val="1730175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b="1" dirty="0">
                <a:latin typeface="Quicksand" pitchFamily="2" charset="0"/>
              </a:rPr>
              <a:t>Data Visualization vs. Info Visualization</a:t>
            </a:r>
            <a:endParaRPr lang="en-US" sz="4100"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5940353" y="4014731"/>
            <a:ext cx="5413447" cy="1738312"/>
          </a:xfrm>
        </p:spPr>
        <p:txBody>
          <a:bodyPr>
            <a:noAutofit/>
          </a:bodyPr>
          <a:lstStyle/>
          <a:p>
            <a:pPr marL="0" indent="0">
              <a:buNone/>
            </a:pPr>
            <a:r>
              <a:rPr lang="en-US" sz="1800" b="1" dirty="0">
                <a:latin typeface="Quicksand" pitchFamily="2" charset="0"/>
              </a:rPr>
              <a:t>Information Visualization:</a:t>
            </a:r>
          </a:p>
          <a:p>
            <a:r>
              <a:rPr lang="en-US" sz="1800" dirty="0">
                <a:latin typeface="Quicksand" pitchFamily="2" charset="0"/>
              </a:rPr>
              <a:t>“Visualization of concepts… abstract in nature.”</a:t>
            </a:r>
          </a:p>
          <a:p>
            <a:r>
              <a:rPr lang="en-US" sz="1800" dirty="0">
                <a:latin typeface="Quicksand" pitchFamily="2" charset="0"/>
              </a:rPr>
              <a:t>Updated manually using design software</a:t>
            </a:r>
          </a:p>
          <a:p>
            <a:r>
              <a:rPr lang="en-US" sz="1800" dirty="0">
                <a:latin typeface="Quicksand" pitchFamily="2" charset="0"/>
              </a:rPr>
              <a:t>Data poor</a:t>
            </a:r>
          </a:p>
          <a:p>
            <a:endParaRPr lang="en-US" sz="18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707886"/>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Nagel, Henrik R. (2006). </a:t>
            </a:r>
            <a:r>
              <a:rPr lang="en-US" sz="1000" i="1" dirty="0">
                <a:latin typeface="Quicksand" pitchFamily="2" charset="0"/>
              </a:rPr>
              <a:t>Scientific visualization versus information visualization.</a:t>
            </a:r>
            <a:endParaRPr lang="en-US" sz="1000" dirty="0">
              <a:latin typeface="Quicksand" pitchFamily="2" charset="0"/>
            </a:endParaRPr>
          </a:p>
          <a:p>
            <a:pPr algn="r"/>
            <a:r>
              <a:rPr lang="en-US" sz="1000" dirty="0">
                <a:latin typeface="Quicksand" pitchFamily="2" charset="0"/>
              </a:rPr>
              <a:t>Canadian Money Forum (2018). </a:t>
            </a:r>
            <a:r>
              <a:rPr lang="en-US" sz="1000" i="1" dirty="0">
                <a:latin typeface="Quicksand" pitchFamily="2" charset="0"/>
              </a:rPr>
              <a:t>Cash Flow Sankey Diagram.</a:t>
            </a:r>
          </a:p>
          <a:p>
            <a:pPr algn="r"/>
            <a:r>
              <a:rPr lang="en-US" sz="1000" dirty="0">
                <a:latin typeface="Quicksand" pitchFamily="2" charset="0"/>
              </a:rPr>
              <a:t>Moss, Ian David (2012). </a:t>
            </a:r>
            <a:r>
              <a:rPr lang="en-US" sz="1000" i="1" dirty="0">
                <a:latin typeface="Quicksand" pitchFamily="2" charset="0"/>
              </a:rPr>
              <a:t>In Defense of Logic Models.</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5940354" y="1879282"/>
            <a:ext cx="5413446" cy="1738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Quicksand" pitchFamily="2" charset="0"/>
              </a:rPr>
              <a:t>Data Visualization: </a:t>
            </a:r>
          </a:p>
          <a:p>
            <a:r>
              <a:rPr lang="en-US" sz="1800" dirty="0">
                <a:latin typeface="Quicksand" pitchFamily="2" charset="0"/>
              </a:rPr>
              <a:t>“Accurate visualizations of the real world.”</a:t>
            </a:r>
          </a:p>
          <a:p>
            <a:r>
              <a:rPr lang="en-US" sz="1800" dirty="0">
                <a:latin typeface="Quicksand" pitchFamily="2" charset="0"/>
              </a:rPr>
              <a:t>Updated dynamically using code</a:t>
            </a:r>
          </a:p>
          <a:p>
            <a:r>
              <a:rPr lang="en-US" sz="1800" dirty="0">
                <a:latin typeface="Quicksand" pitchFamily="2" charset="0"/>
              </a:rPr>
              <a:t>Data rich</a:t>
            </a:r>
          </a:p>
        </p:txBody>
      </p:sp>
      <p:pic>
        <p:nvPicPr>
          <p:cNvPr id="3078" name="Picture 6" descr="Image result for logic model">
            <a:extLst>
              <a:ext uri="{FF2B5EF4-FFF2-40B4-BE49-F238E27FC236}">
                <a16:creationId xmlns:a16="http://schemas.microsoft.com/office/drawing/2014/main" id="{FC774761-11D9-4C4B-918D-F8A2C71C27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0161" y="3907368"/>
            <a:ext cx="3218233" cy="23500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nkey diagram">
            <a:extLst>
              <a:ext uri="{FF2B5EF4-FFF2-40B4-BE49-F238E27FC236}">
                <a16:creationId xmlns:a16="http://schemas.microsoft.com/office/drawing/2014/main" id="{2FB37A34-5C67-4DAA-89C5-9243322BE0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0161" y="1573025"/>
            <a:ext cx="3218233" cy="201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35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normAutofit/>
          </a:bodyPr>
          <a:lstStyle/>
          <a:p>
            <a:r>
              <a:rPr lang="en-US" sz="3600" b="1" dirty="0">
                <a:latin typeface="Quicksand" pitchFamily="2" charset="0"/>
              </a:rPr>
              <a:t>Exploratory vs. Explanatory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3589505" y="1999281"/>
            <a:ext cx="8161507" cy="4177682"/>
          </a:xfrm>
        </p:spPr>
        <p:txBody>
          <a:bodyPr>
            <a:normAutofit/>
          </a:bodyPr>
          <a:lstStyle/>
          <a:p>
            <a:pPr marL="0" indent="0">
              <a:buNone/>
            </a:pPr>
            <a:r>
              <a:rPr lang="en-US" sz="2400" b="1" dirty="0">
                <a:latin typeface="Quicksand" pitchFamily="2" charset="0"/>
              </a:rPr>
              <a:t>Exploratory:</a:t>
            </a:r>
          </a:p>
          <a:p>
            <a:r>
              <a:rPr lang="en-US" sz="2400" dirty="0">
                <a:latin typeface="Quicksand" pitchFamily="2" charset="0"/>
              </a:rPr>
              <a:t>Unpolished, “quick and dirty” plots and charts</a:t>
            </a:r>
          </a:p>
          <a:p>
            <a:r>
              <a:rPr lang="en-US" sz="2400" dirty="0">
                <a:latin typeface="Quicksand" pitchFamily="2" charset="0"/>
              </a:rPr>
              <a:t>Technique for exploring, learning, understanding data</a:t>
            </a:r>
          </a:p>
          <a:p>
            <a:r>
              <a:rPr lang="en-US" sz="2400" dirty="0">
                <a:latin typeface="Quicksand" pitchFamily="2" charset="0"/>
              </a:rPr>
              <a:t>Used internally by analysts and content experts</a:t>
            </a:r>
          </a:p>
          <a:p>
            <a:pPr marL="0" indent="0">
              <a:buNone/>
            </a:pPr>
            <a:endParaRPr lang="en-US" sz="800" dirty="0">
              <a:latin typeface="Quicksand" pitchFamily="2" charset="0"/>
            </a:endParaRPr>
          </a:p>
          <a:p>
            <a:pPr marL="0" indent="0">
              <a:buNone/>
            </a:pPr>
            <a:endParaRPr lang="en-US" sz="800" dirty="0">
              <a:latin typeface="Quicksand" pitchFamily="2" charset="0"/>
            </a:endParaRPr>
          </a:p>
          <a:p>
            <a:pPr marL="0" indent="0">
              <a:buNone/>
            </a:pPr>
            <a:r>
              <a:rPr lang="en-US" sz="2400" b="1" dirty="0">
                <a:latin typeface="Quicksand" pitchFamily="2" charset="0"/>
              </a:rPr>
              <a:t>Explanatory:</a:t>
            </a:r>
          </a:p>
          <a:p>
            <a:r>
              <a:rPr lang="en-US" sz="2400" dirty="0">
                <a:latin typeface="Quicksand" pitchFamily="2" charset="0"/>
              </a:rPr>
              <a:t>Polished, publication-ready plots and charts</a:t>
            </a:r>
          </a:p>
          <a:p>
            <a:r>
              <a:rPr lang="en-US" sz="2400" dirty="0">
                <a:latin typeface="Quicksand" pitchFamily="2" charset="0"/>
              </a:rPr>
              <a:t>Intended to share with broad audience</a:t>
            </a:r>
          </a:p>
          <a:p>
            <a:endParaRPr lang="en-US" sz="24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Distribution of gross worker earnings by race.</a:t>
            </a:r>
          </a:p>
        </p:txBody>
      </p:sp>
      <p:pic>
        <p:nvPicPr>
          <p:cNvPr id="5" name="Picture 4">
            <a:extLst>
              <a:ext uri="{FF2B5EF4-FFF2-40B4-BE49-F238E27FC236}">
                <a16:creationId xmlns:a16="http://schemas.microsoft.com/office/drawing/2014/main" id="{93010169-367B-438F-A9DC-ECD824733D9B}"/>
              </a:ext>
            </a:extLst>
          </p:cNvPr>
          <p:cNvPicPr>
            <a:picLocks noChangeAspect="1"/>
          </p:cNvPicPr>
          <p:nvPr/>
        </p:nvPicPr>
        <p:blipFill>
          <a:blip r:embed="rId2"/>
          <a:stretch>
            <a:fillRect/>
          </a:stretch>
        </p:blipFill>
        <p:spPr>
          <a:xfrm>
            <a:off x="320124" y="4326783"/>
            <a:ext cx="3049775" cy="1715243"/>
          </a:xfrm>
          <a:prstGeom prst="rect">
            <a:avLst/>
          </a:prstGeom>
        </p:spPr>
      </p:pic>
      <p:pic>
        <p:nvPicPr>
          <p:cNvPr id="6" name="Picture 5">
            <a:extLst>
              <a:ext uri="{FF2B5EF4-FFF2-40B4-BE49-F238E27FC236}">
                <a16:creationId xmlns:a16="http://schemas.microsoft.com/office/drawing/2014/main" id="{712767DC-896A-4A4C-BDF7-5B77C4C0F0F9}"/>
              </a:ext>
            </a:extLst>
          </p:cNvPr>
          <p:cNvPicPr>
            <a:picLocks noChangeAspect="1"/>
          </p:cNvPicPr>
          <p:nvPr/>
        </p:nvPicPr>
        <p:blipFill>
          <a:blip r:embed="rId3"/>
          <a:stretch>
            <a:fillRect/>
          </a:stretch>
        </p:blipFill>
        <p:spPr>
          <a:xfrm>
            <a:off x="313800" y="1690689"/>
            <a:ext cx="3049775" cy="2220236"/>
          </a:xfrm>
          <a:prstGeom prst="rect">
            <a:avLst/>
          </a:prstGeom>
        </p:spPr>
      </p:pic>
    </p:spTree>
    <p:extLst>
      <p:ext uri="{BB962C8B-B14F-4D97-AF65-F5344CB8AC3E}">
        <p14:creationId xmlns:p14="http://schemas.microsoft.com/office/powerpoint/2010/main" val="1530601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7245458" y="1894969"/>
            <a:ext cx="4505554" cy="4281994"/>
          </a:xfrm>
        </p:spPr>
        <p:txBody>
          <a:bodyPr>
            <a:noAutofit/>
          </a:bodyPr>
          <a:lstStyle/>
          <a:p>
            <a:pPr marL="0" indent="0">
              <a:buNone/>
            </a:pPr>
            <a:r>
              <a:rPr lang="en-US" sz="2400" b="1" dirty="0">
                <a:latin typeface="Quicksand" pitchFamily="2" charset="0"/>
              </a:rPr>
              <a:t>Raw Data:</a:t>
            </a:r>
          </a:p>
          <a:p>
            <a:r>
              <a:rPr lang="en-US" sz="2400" dirty="0">
                <a:latin typeface="Quicksand" pitchFamily="2" charset="0"/>
              </a:rPr>
              <a:t>Workforce Summary, I-690</a:t>
            </a:r>
          </a:p>
          <a:p>
            <a:r>
              <a:rPr lang="en-US" sz="2400" dirty="0">
                <a:latin typeface="Quicksand" pitchFamily="2" charset="0"/>
              </a:rPr>
              <a:t>20 Contractors, 400 Workers</a:t>
            </a:r>
          </a:p>
          <a:p>
            <a:pPr marL="0" indent="0">
              <a:buNone/>
            </a:pPr>
            <a:endParaRPr lang="en-US" sz="2400" dirty="0">
              <a:latin typeface="Quicksand" pitchFamily="2" charset="0"/>
            </a:endParaRPr>
          </a:p>
          <a:p>
            <a:pPr marL="0" indent="0">
              <a:buNone/>
            </a:pPr>
            <a:r>
              <a:rPr lang="en-US" sz="2400" b="1" dirty="0">
                <a:latin typeface="Quicksand" pitchFamily="2" charset="0"/>
              </a:rPr>
              <a:t>Variables:</a:t>
            </a:r>
          </a:p>
          <a:p>
            <a:r>
              <a:rPr lang="en-US" sz="2400" dirty="0">
                <a:latin typeface="Quicksand" pitchFamily="2" charset="0"/>
              </a:rPr>
              <a:t>Contractor</a:t>
            </a:r>
          </a:p>
          <a:p>
            <a:r>
              <a:rPr lang="en-US" sz="2400" dirty="0">
                <a:latin typeface="Quicksand" pitchFamily="2" charset="0"/>
              </a:rPr>
              <a:t>Worker gender, race</a:t>
            </a:r>
          </a:p>
          <a:p>
            <a:r>
              <a:rPr lang="en-US" sz="2400" dirty="0">
                <a:latin typeface="Quicksand" pitchFamily="2" charset="0"/>
              </a:rPr>
              <a:t>Total worker hours</a:t>
            </a:r>
          </a:p>
          <a:p>
            <a:r>
              <a:rPr lang="en-US" sz="2400" dirty="0">
                <a:latin typeface="Quicksand" pitchFamily="2" charset="0"/>
              </a:rPr>
              <a:t>Total worker earnings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pic>
        <p:nvPicPr>
          <p:cNvPr id="10" name="Picture 9">
            <a:extLst>
              <a:ext uri="{FF2B5EF4-FFF2-40B4-BE49-F238E27FC236}">
                <a16:creationId xmlns:a16="http://schemas.microsoft.com/office/drawing/2014/main" id="{3C40E28E-E60B-45B5-862D-CAEB8D825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9" y="1894969"/>
            <a:ext cx="6251642" cy="3361524"/>
          </a:xfrm>
          <a:prstGeom prst="rect">
            <a:avLst/>
          </a:prstGeom>
        </p:spPr>
      </p:pic>
    </p:spTree>
    <p:extLst>
      <p:ext uri="{BB962C8B-B14F-4D97-AF65-F5344CB8AC3E}">
        <p14:creationId xmlns:p14="http://schemas.microsoft.com/office/powerpoint/2010/main" val="1458045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6580764" y="3967566"/>
            <a:ext cx="3920246" cy="1994019"/>
          </a:xfrm>
        </p:spPr>
        <p:txBody>
          <a:bodyPr>
            <a:normAutofit/>
          </a:bodyPr>
          <a:lstStyle/>
          <a:p>
            <a:pPr marL="0" indent="0">
              <a:buNone/>
            </a:pPr>
            <a:r>
              <a:rPr lang="en-US" sz="2000" b="1" dirty="0">
                <a:latin typeface="Quicksand" pitchFamily="2" charset="0"/>
              </a:rPr>
              <a:t>Scatter Plots: Two Variables</a:t>
            </a:r>
          </a:p>
          <a:p>
            <a:r>
              <a:rPr lang="en-US" sz="2000" dirty="0">
                <a:latin typeface="Quicksand" pitchFamily="2" charset="0"/>
              </a:rPr>
              <a:t>Strength of relationship</a:t>
            </a:r>
          </a:p>
          <a:p>
            <a:r>
              <a:rPr lang="en-US" sz="2000" dirty="0">
                <a:latin typeface="Quicksand" pitchFamily="2" charset="0"/>
              </a:rPr>
              <a:t>Direction of relationship</a:t>
            </a:r>
          </a:p>
          <a:p>
            <a:r>
              <a:rPr lang="en-US" sz="2000" dirty="0">
                <a:latin typeface="Quicksand" pitchFamily="2" charset="0"/>
              </a:rPr>
              <a:t>Abnormalities, Outliers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EBB4ABBE-8472-4A4E-9BF9-114C6ABCCE57}"/>
                  </a:ext>
                </a:extLst>
              </p:cNvPr>
              <p:cNvGraphicFramePr/>
              <p:nvPr>
                <p:extLst>
                  <p:ext uri="{D42A27DB-BD31-4B8C-83A1-F6EECF244321}">
                    <p14:modId xmlns:p14="http://schemas.microsoft.com/office/powerpoint/2010/main" val="3265725486"/>
                  </p:ext>
                </p:extLst>
              </p:nvPr>
            </p:nvGraphicFramePr>
            <p:xfrm>
              <a:off x="838200" y="1690688"/>
              <a:ext cx="4773038" cy="211282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EBB4ABBE-8472-4A4E-9BF9-114C6ABCCE57}"/>
                  </a:ext>
                </a:extLst>
              </p:cNvPr>
              <p:cNvPicPr>
                <a:picLocks noGrp="1" noRot="1" noChangeAspect="1" noMove="1" noResize="1" noEditPoints="1" noAdjustHandles="1" noChangeArrowheads="1" noChangeShapeType="1"/>
              </p:cNvPicPr>
              <p:nvPr/>
            </p:nvPicPr>
            <p:blipFill>
              <a:blip r:embed="rId3"/>
              <a:stretch>
                <a:fillRect/>
              </a:stretch>
            </p:blipFill>
            <p:spPr>
              <a:xfrm>
                <a:off x="838200" y="1690688"/>
                <a:ext cx="4773038" cy="2112827"/>
              </a:xfrm>
              <a:prstGeom prst="rect">
                <a:avLst/>
              </a:prstGeom>
            </p:spPr>
          </p:pic>
        </mc:Fallback>
      </mc:AlternateContent>
      <p:graphicFrame>
        <p:nvGraphicFramePr>
          <p:cNvPr id="11" name="Chart 10">
            <a:extLst>
              <a:ext uri="{FF2B5EF4-FFF2-40B4-BE49-F238E27FC236}">
                <a16:creationId xmlns:a16="http://schemas.microsoft.com/office/drawing/2014/main" id="{6C0D8025-6D3D-4661-ADAE-DDF358161DF4}"/>
              </a:ext>
            </a:extLst>
          </p:cNvPr>
          <p:cNvGraphicFramePr>
            <a:graphicFrameLocks/>
          </p:cNvGraphicFramePr>
          <p:nvPr>
            <p:extLst>
              <p:ext uri="{D42A27DB-BD31-4B8C-83A1-F6EECF244321}">
                <p14:modId xmlns:p14="http://schemas.microsoft.com/office/powerpoint/2010/main" val="2227525672"/>
              </p:ext>
            </p:extLst>
          </p:nvPr>
        </p:nvGraphicFramePr>
        <p:xfrm>
          <a:off x="838200" y="3803514"/>
          <a:ext cx="4773038" cy="2577831"/>
        </p:xfrm>
        <a:graphic>
          <a:graphicData uri="http://schemas.openxmlformats.org/drawingml/2006/chart">
            <c:chart xmlns:c="http://schemas.openxmlformats.org/drawingml/2006/chart" xmlns:r="http://schemas.openxmlformats.org/officeDocument/2006/relationships" r:id="rId4"/>
          </a:graphicData>
        </a:graphic>
      </p:graphicFrame>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6580764" y="2087824"/>
            <a:ext cx="3458181" cy="17383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Histograms: One Variable</a:t>
            </a:r>
          </a:p>
          <a:p>
            <a:r>
              <a:rPr lang="en-US" sz="2400" dirty="0">
                <a:latin typeface="Quicksand" pitchFamily="2" charset="0"/>
              </a:rPr>
              <a:t>Distributions</a:t>
            </a:r>
          </a:p>
          <a:p>
            <a:r>
              <a:rPr lang="en-US" sz="2400" dirty="0">
                <a:latin typeface="Quicksand" pitchFamily="2" charset="0"/>
              </a:rPr>
              <a:t>Peaks (“Modes”)</a:t>
            </a:r>
          </a:p>
          <a:p>
            <a:r>
              <a:rPr lang="en-US" sz="2400" dirty="0">
                <a:latin typeface="Quicksand" pitchFamily="2" charset="0"/>
              </a:rPr>
              <a:t>Concentration, Skew</a:t>
            </a:r>
          </a:p>
          <a:p>
            <a:r>
              <a:rPr lang="en-US" sz="2400" dirty="0">
                <a:latin typeface="Quicksand" pitchFamily="2" charset="0"/>
              </a:rPr>
              <a:t>Abnormalities, Outliers</a:t>
            </a:r>
          </a:p>
        </p:txBody>
      </p:sp>
    </p:spTree>
    <p:extLst>
      <p:ext uri="{BB962C8B-B14F-4D97-AF65-F5344CB8AC3E}">
        <p14:creationId xmlns:p14="http://schemas.microsoft.com/office/powerpoint/2010/main" val="3026711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6DD5E-72EB-4A4B-960B-973077810697}"/>
              </a:ext>
            </a:extLst>
          </p:cNvPr>
          <p:cNvPicPr>
            <a:picLocks noChangeAspect="1"/>
          </p:cNvPicPr>
          <p:nvPr/>
        </p:nvPicPr>
        <p:blipFill>
          <a:blip r:embed="rId2"/>
          <a:stretch>
            <a:fillRect/>
          </a:stretch>
        </p:blipFill>
        <p:spPr>
          <a:xfrm>
            <a:off x="838200" y="1801820"/>
            <a:ext cx="5831007" cy="4048631"/>
          </a:xfrm>
          <a:prstGeom prst="rect">
            <a:avLst/>
          </a:prstGeom>
        </p:spPr>
      </p:pic>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20065" y="2559844"/>
            <a:ext cx="3730227" cy="17383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Pairs Plots: All Variables</a:t>
            </a:r>
          </a:p>
          <a:p>
            <a:r>
              <a:rPr lang="en-US" sz="2400" dirty="0">
                <a:latin typeface="Quicksand" pitchFamily="2" charset="0"/>
              </a:rPr>
              <a:t>Automatic plot selection</a:t>
            </a:r>
          </a:p>
          <a:p>
            <a:r>
              <a:rPr lang="en-US" sz="2400" dirty="0">
                <a:latin typeface="Quicksand" pitchFamily="2" charset="0"/>
              </a:rPr>
              <a:t>Uses common scales</a:t>
            </a:r>
          </a:p>
          <a:p>
            <a:r>
              <a:rPr lang="en-US" sz="2400" dirty="0">
                <a:latin typeface="Quicksand" pitchFamily="2" charset="0"/>
              </a:rPr>
              <a:t>One line of code (R)</a:t>
            </a:r>
          </a:p>
          <a:p>
            <a:endParaRPr lang="en-US" sz="2400" dirty="0">
              <a:latin typeface="Quicksand" pitchFamily="2" charset="0"/>
            </a:endParaRPr>
          </a:p>
        </p:txBody>
      </p:sp>
    </p:spTree>
    <p:extLst>
      <p:ext uri="{BB962C8B-B14F-4D97-AF65-F5344CB8AC3E}">
        <p14:creationId xmlns:p14="http://schemas.microsoft.com/office/powerpoint/2010/main" val="4016711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An Example “In the Wild”</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a:t>
            </a:r>
            <a:br>
              <a:rPr lang="en-US" sz="1000" dirty="0">
                <a:latin typeface="Quicksand" pitchFamily="2" charset="0"/>
              </a:rPr>
            </a:br>
            <a:r>
              <a:rPr lang="en-US" sz="1000" dirty="0">
                <a:latin typeface="Quicksand" pitchFamily="2" charset="0"/>
              </a:rPr>
              <a:t>User “</a:t>
            </a:r>
            <a:r>
              <a:rPr lang="en-US" sz="1000" dirty="0" err="1">
                <a:latin typeface="Quicksand" pitchFamily="2" charset="0"/>
              </a:rPr>
              <a:t>superpaow</a:t>
            </a:r>
            <a:r>
              <a:rPr lang="en-US" sz="1000" dirty="0">
                <a:latin typeface="Quicksand" pitchFamily="2" charset="0"/>
              </a:rPr>
              <a:t>”. </a:t>
            </a:r>
            <a:r>
              <a:rPr lang="en-US" sz="1000" i="1" dirty="0">
                <a:latin typeface="Quicksand" pitchFamily="2" charset="0"/>
              </a:rPr>
              <a:t>Data is Beautiful</a:t>
            </a:r>
            <a:r>
              <a:rPr lang="en-US" sz="1000" dirty="0">
                <a:latin typeface="Quicksand" pitchFamily="2" charset="0"/>
              </a:rPr>
              <a:t>. Reddit &amp; Google Trends.</a:t>
            </a:r>
            <a:endParaRPr lang="en-US" sz="1000" i="1" dirty="0">
              <a:latin typeface="Quicksand" pitchFamily="2" charset="0"/>
            </a:endParaRPr>
          </a:p>
        </p:txBody>
      </p:sp>
      <p:pic>
        <p:nvPicPr>
          <p:cNvPr id="6" name="Picture 6" descr="https://i.redd.it/5ybj7f4wg7hz.png">
            <a:hlinkClick r:id="rId2" action="ppaction://hlinkfile"/>
            <a:extLst>
              <a:ext uri="{FF2B5EF4-FFF2-40B4-BE49-F238E27FC236}">
                <a16:creationId xmlns:a16="http://schemas.microsoft.com/office/drawing/2014/main" id="{7E507BE8-CD20-40E4-BEF4-BC5C88E2675F}"/>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33555" y="1765690"/>
            <a:ext cx="7924889" cy="458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39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Explanatory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Racial Equity Impact Statement Analysis.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Explanatory Visualization</a:t>
            </a:r>
          </a:p>
          <a:p>
            <a:r>
              <a:rPr lang="en-US" sz="2400" dirty="0">
                <a:latin typeface="Quicksand" pitchFamily="2" charset="0"/>
              </a:rPr>
              <a:t>Polished, publication-ready</a:t>
            </a:r>
          </a:p>
          <a:p>
            <a:r>
              <a:rPr lang="en-US" sz="2400" dirty="0">
                <a:latin typeface="Quicksand" pitchFamily="2" charset="0"/>
              </a:rPr>
              <a:t>Labelled appropriately</a:t>
            </a:r>
          </a:p>
          <a:p>
            <a:r>
              <a:rPr lang="en-US" sz="2400" dirty="0">
                <a:latin typeface="Quicksand" pitchFamily="2" charset="0"/>
              </a:rPr>
              <a:t>Limited non-data ink</a:t>
            </a:r>
          </a:p>
          <a:p>
            <a:r>
              <a:rPr lang="en-US" sz="2400" dirty="0">
                <a:latin typeface="Quicksand" pitchFamily="2" charset="0"/>
              </a:rPr>
              <a:t>Makes the data pop</a:t>
            </a:r>
          </a:p>
          <a:p>
            <a:r>
              <a:rPr lang="en-US" sz="2400" dirty="0">
                <a:latin typeface="Quicksand" pitchFamily="2" charset="0"/>
              </a:rPr>
              <a:t>For broad audiences</a:t>
            </a:r>
          </a:p>
        </p:txBody>
      </p:sp>
      <p:pic>
        <p:nvPicPr>
          <p:cNvPr id="3" name="Picture 2">
            <a:extLst>
              <a:ext uri="{FF2B5EF4-FFF2-40B4-BE49-F238E27FC236}">
                <a16:creationId xmlns:a16="http://schemas.microsoft.com/office/drawing/2014/main" id="{6A826ADC-0DDE-4069-869B-0EBD4DFB7FCB}"/>
              </a:ext>
            </a:extLst>
          </p:cNvPr>
          <p:cNvPicPr>
            <a:picLocks noChangeAspect="1"/>
          </p:cNvPicPr>
          <p:nvPr/>
        </p:nvPicPr>
        <p:blipFill>
          <a:blip r:embed="rId2"/>
          <a:stretch>
            <a:fillRect/>
          </a:stretch>
        </p:blipFill>
        <p:spPr>
          <a:xfrm>
            <a:off x="838200" y="1801820"/>
            <a:ext cx="5831007" cy="3772565"/>
          </a:xfrm>
          <a:prstGeom prst="rect">
            <a:avLst/>
          </a:prstGeom>
        </p:spPr>
      </p:pic>
    </p:spTree>
    <p:extLst>
      <p:ext uri="{BB962C8B-B14F-4D97-AF65-F5344CB8AC3E}">
        <p14:creationId xmlns:p14="http://schemas.microsoft.com/office/powerpoint/2010/main" val="4231815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12" y="328549"/>
            <a:ext cx="10515600" cy="1325563"/>
          </a:xfrm>
        </p:spPr>
        <p:txBody>
          <a:bodyPr/>
          <a:lstStyle/>
          <a:p>
            <a:r>
              <a:rPr lang="en-US" b="1" dirty="0">
                <a:latin typeface="Quicksand" pitchFamily="2" charset="0"/>
              </a:rPr>
              <a:t>Origins &amp; Meeting Cholera</a:t>
            </a:r>
          </a:p>
        </p:txBody>
      </p:sp>
      <p:sp>
        <p:nvSpPr>
          <p:cNvPr id="3" name="Content Placeholder 2"/>
          <p:cNvSpPr>
            <a:spLocks noGrp="1"/>
          </p:cNvSpPr>
          <p:nvPr>
            <p:ph idx="1"/>
          </p:nvPr>
        </p:nvSpPr>
        <p:spPr>
          <a:xfrm>
            <a:off x="1589786" y="2146186"/>
            <a:ext cx="9359900" cy="3795551"/>
          </a:xfrm>
        </p:spPr>
        <p:txBody>
          <a:bodyPr>
            <a:normAutofit/>
          </a:bodyPr>
          <a:lstStyle/>
          <a:p>
            <a:pPr>
              <a:spcBef>
                <a:spcPts val="3000"/>
              </a:spcBef>
            </a:pPr>
            <a:r>
              <a:rPr lang="en-US" sz="3200" b="1" dirty="0">
                <a:latin typeface="Quicksand" pitchFamily="2" charset="0"/>
              </a:rPr>
              <a:t>Humble Birth: </a:t>
            </a:r>
            <a:r>
              <a:rPr lang="en-US" sz="3200" dirty="0">
                <a:latin typeface="Quicksand" pitchFamily="2" charset="0"/>
              </a:rPr>
              <a:t>Born in 1813 (York slums)</a:t>
            </a:r>
          </a:p>
          <a:p>
            <a:pPr>
              <a:spcBef>
                <a:spcPts val="3000"/>
              </a:spcBef>
            </a:pPr>
            <a:r>
              <a:rPr lang="en-US" sz="3200" b="1" dirty="0">
                <a:latin typeface="Quicksand" pitchFamily="2" charset="0"/>
              </a:rPr>
              <a:t>Apprenticeship:</a:t>
            </a:r>
            <a:r>
              <a:rPr lang="en-US" sz="3200" dirty="0">
                <a:latin typeface="Quicksand" pitchFamily="2" charset="0"/>
              </a:rPr>
              <a:t> Newcastle (Age 14)</a:t>
            </a:r>
          </a:p>
          <a:p>
            <a:pPr>
              <a:spcBef>
                <a:spcPts val="3000"/>
              </a:spcBef>
            </a:pPr>
            <a:r>
              <a:rPr lang="en-US" sz="3200" b="1" dirty="0">
                <a:latin typeface="Quicksand" pitchFamily="2" charset="0"/>
              </a:rPr>
              <a:t>First Contact: </a:t>
            </a:r>
            <a:r>
              <a:rPr lang="en-US" sz="3200" dirty="0">
                <a:latin typeface="Quicksand" pitchFamily="2" charset="0"/>
              </a:rPr>
              <a:t>Cholera Outbreak, 1831</a:t>
            </a:r>
          </a:p>
          <a:p>
            <a:pPr>
              <a:spcBef>
                <a:spcPts val="3000"/>
              </a:spcBef>
            </a:pPr>
            <a:r>
              <a:rPr lang="en-US" sz="3200" b="1" dirty="0">
                <a:latin typeface="Quicksand" pitchFamily="2" charset="0"/>
              </a:rPr>
              <a:t>Germ Theory: </a:t>
            </a:r>
            <a:r>
              <a:rPr lang="en-US" sz="3200" dirty="0">
                <a:latin typeface="Quicksand" pitchFamily="2" charset="0"/>
              </a:rPr>
              <a:t>Only 1/20 doctors believed</a:t>
            </a:r>
            <a:endParaRPr lang="en-US" sz="3200" b="1" dirty="0">
              <a:latin typeface="Quicksand" pitchFamily="2" charset="0"/>
            </a:endParaRPr>
          </a:p>
        </p:txBody>
      </p:sp>
    </p:spTree>
    <p:extLst>
      <p:ext uri="{BB962C8B-B14F-4D97-AF65-F5344CB8AC3E}">
        <p14:creationId xmlns:p14="http://schemas.microsoft.com/office/powerpoint/2010/main" val="2981673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Why Exploratory Viz?</a:t>
            </a:r>
            <a:br>
              <a:rPr lang="en-US" b="1" dirty="0">
                <a:latin typeface="Quicksand" pitchFamily="2" charset="0"/>
              </a:rPr>
            </a:br>
            <a:r>
              <a:rPr lang="en-US" sz="2400" dirty="0">
                <a:latin typeface="Quicksand" pitchFamily="2" charset="0"/>
              </a:rPr>
              <a:t>Anscombe’s Quartet</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Anscombe’s Quartet.</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013196" y="2302645"/>
            <a:ext cx="4475170" cy="2965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Four unique datasets</a:t>
            </a:r>
          </a:p>
          <a:p>
            <a:r>
              <a:rPr lang="en-US" sz="2400" dirty="0">
                <a:latin typeface="Quicksand" pitchFamily="2" charset="0"/>
              </a:rPr>
              <a:t>Same average for X &amp; Y</a:t>
            </a:r>
          </a:p>
          <a:p>
            <a:r>
              <a:rPr lang="en-US" sz="2400" dirty="0">
                <a:latin typeface="Quicksand" pitchFamily="2" charset="0"/>
              </a:rPr>
              <a:t>Same variance for X &amp; Y</a:t>
            </a:r>
          </a:p>
          <a:p>
            <a:r>
              <a:rPr lang="en-US" sz="2400" dirty="0">
                <a:latin typeface="Quicksand" pitchFamily="2" charset="0"/>
              </a:rPr>
              <a:t>Same correlation (</a:t>
            </a:r>
            <a:r>
              <a:rPr lang="en-US" sz="2400" i="1" dirty="0">
                <a:latin typeface="Quicksand" pitchFamily="2" charset="0"/>
              </a:rPr>
              <a:t>r</a:t>
            </a:r>
            <a:r>
              <a:rPr lang="en-US" sz="2400" dirty="0">
                <a:latin typeface="Quicksand" pitchFamily="2" charset="0"/>
              </a:rPr>
              <a:t>)</a:t>
            </a:r>
          </a:p>
          <a:p>
            <a:r>
              <a:rPr lang="en-US" sz="2400" dirty="0">
                <a:latin typeface="Quicksand" pitchFamily="2" charset="0"/>
              </a:rPr>
              <a:t>Same linear regression</a:t>
            </a:r>
          </a:p>
          <a:p>
            <a:r>
              <a:rPr lang="en-US" sz="2400" dirty="0">
                <a:latin typeface="Quicksand" pitchFamily="2" charset="0"/>
              </a:rPr>
              <a:t>Same coefficients</a:t>
            </a:r>
          </a:p>
        </p:txBody>
      </p:sp>
      <p:pic>
        <p:nvPicPr>
          <p:cNvPr id="1026" name="Picture 2" descr="https://upload.wikimedia.org/wikipedia/commons/thumb/e/ec/Anscombe%27s_quartet_3.svg/1280px-Anscombe%27s_quartet_3.svg.png">
            <a:extLst>
              <a:ext uri="{FF2B5EF4-FFF2-40B4-BE49-F238E27FC236}">
                <a16:creationId xmlns:a16="http://schemas.microsoft.com/office/drawing/2014/main" id="{80AAA0C9-FFC8-4F99-8E08-B36DE7F2E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1820"/>
            <a:ext cx="5645365" cy="410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43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a:t>
            </a:r>
            <a:br>
              <a:rPr lang="en-US" b="1" dirty="0">
                <a:latin typeface="Quicksand" pitchFamily="2" charset="0"/>
              </a:rPr>
            </a:br>
            <a:r>
              <a:rPr lang="en-US" b="1" dirty="0">
                <a:latin typeface="Quicksand" pitchFamily="2" charset="0"/>
              </a:rPr>
              <a:t>You are always persuading.</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233842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Which increase in income is more dramatic?</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BEE55208-B943-4BE3-AD35-EDE0B68C54FC}"/>
              </a:ext>
            </a:extLst>
          </p:cNvPr>
          <p:cNvSpPr/>
          <p:nvPr/>
        </p:nvSpPr>
        <p:spPr>
          <a:xfrm>
            <a:off x="494204" y="5425641"/>
            <a:ext cx="3500423" cy="338554"/>
          </a:xfrm>
          <a:prstGeom prst="rect">
            <a:avLst/>
          </a:prstGeom>
        </p:spPr>
        <p:txBody>
          <a:bodyPr wrap="square">
            <a:spAutoFit/>
          </a:bodyPr>
          <a:lstStyle/>
          <a:p>
            <a:pPr algn="ctr"/>
            <a:r>
              <a:rPr lang="en-US" sz="1600" b="1" dirty="0">
                <a:latin typeface="Quicksand" pitchFamily="2" charset="0"/>
              </a:rPr>
              <a:t>Increase A</a:t>
            </a:r>
          </a:p>
        </p:txBody>
      </p:sp>
      <p:sp>
        <p:nvSpPr>
          <p:cNvPr id="9" name="Rectangle 8">
            <a:extLst>
              <a:ext uri="{FF2B5EF4-FFF2-40B4-BE49-F238E27FC236}">
                <a16:creationId xmlns:a16="http://schemas.microsoft.com/office/drawing/2014/main" id="{B88E32AA-9280-4A6A-875F-E3712533692B}"/>
              </a:ext>
            </a:extLst>
          </p:cNvPr>
          <p:cNvSpPr/>
          <p:nvPr/>
        </p:nvSpPr>
        <p:spPr>
          <a:xfrm>
            <a:off x="6389151" y="5425641"/>
            <a:ext cx="3500423" cy="338554"/>
          </a:xfrm>
          <a:prstGeom prst="rect">
            <a:avLst/>
          </a:prstGeom>
        </p:spPr>
        <p:txBody>
          <a:bodyPr wrap="square">
            <a:spAutoFit/>
          </a:bodyPr>
          <a:lstStyle/>
          <a:p>
            <a:pPr algn="ctr"/>
            <a:r>
              <a:rPr lang="en-US" sz="1600" b="1" dirty="0">
                <a:latin typeface="Quicksand" pitchFamily="2" charset="0"/>
              </a:rPr>
              <a:t>Increase B</a:t>
            </a:r>
          </a:p>
        </p:txBody>
      </p:sp>
    </p:spTree>
    <p:extLst>
      <p:ext uri="{BB962C8B-B14F-4D97-AF65-F5344CB8AC3E}">
        <p14:creationId xmlns:p14="http://schemas.microsoft.com/office/powerpoint/2010/main" val="2881305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Neither, I just turned my phone sideways.</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07432573-4E7B-4FA5-BABC-91BE6B9F14A6}"/>
              </a:ext>
            </a:extLst>
          </p:cNvPr>
          <p:cNvSpPr/>
          <p:nvPr/>
        </p:nvSpPr>
        <p:spPr>
          <a:xfrm>
            <a:off x="494204" y="5425641"/>
            <a:ext cx="3500423" cy="584775"/>
          </a:xfrm>
          <a:prstGeom prst="rect">
            <a:avLst/>
          </a:prstGeom>
        </p:spPr>
        <p:txBody>
          <a:bodyPr wrap="square">
            <a:spAutoFit/>
          </a:bodyPr>
          <a:lstStyle/>
          <a:p>
            <a:pPr algn="ctr"/>
            <a:r>
              <a:rPr lang="en-US" sz="1600" b="1" dirty="0">
                <a:latin typeface="Quicksand" pitchFamily="2" charset="0"/>
              </a:rPr>
              <a:t>Portrait Orientation </a:t>
            </a:r>
            <a:br>
              <a:rPr lang="en-US" sz="1600" b="1" dirty="0">
                <a:latin typeface="Quicksand" pitchFamily="2" charset="0"/>
              </a:rPr>
            </a:br>
            <a:r>
              <a:rPr lang="en-US" sz="1600" b="1" dirty="0">
                <a:latin typeface="Quicksand" pitchFamily="2" charset="0"/>
              </a:rPr>
              <a:t>(Vertical)</a:t>
            </a:r>
          </a:p>
        </p:txBody>
      </p:sp>
      <p:sp>
        <p:nvSpPr>
          <p:cNvPr id="9" name="Rectangle 8">
            <a:extLst>
              <a:ext uri="{FF2B5EF4-FFF2-40B4-BE49-F238E27FC236}">
                <a16:creationId xmlns:a16="http://schemas.microsoft.com/office/drawing/2014/main" id="{29464B90-5721-4A88-AC5A-3DD8D7B7D897}"/>
              </a:ext>
            </a:extLst>
          </p:cNvPr>
          <p:cNvSpPr/>
          <p:nvPr/>
        </p:nvSpPr>
        <p:spPr>
          <a:xfrm>
            <a:off x="6389151" y="5425641"/>
            <a:ext cx="3500423" cy="584775"/>
          </a:xfrm>
          <a:prstGeom prst="rect">
            <a:avLst/>
          </a:prstGeom>
        </p:spPr>
        <p:txBody>
          <a:bodyPr wrap="square">
            <a:spAutoFit/>
          </a:bodyPr>
          <a:lstStyle/>
          <a:p>
            <a:pPr algn="ctr"/>
            <a:r>
              <a:rPr lang="en-US" sz="1600" b="1" dirty="0">
                <a:latin typeface="Quicksand" pitchFamily="2" charset="0"/>
              </a:rPr>
              <a:t>Landscape Orientation (Horizontal)</a:t>
            </a:r>
          </a:p>
        </p:txBody>
      </p:sp>
    </p:spTree>
    <p:extLst>
      <p:ext uri="{BB962C8B-B14F-4D97-AF65-F5344CB8AC3E}">
        <p14:creationId xmlns:p14="http://schemas.microsoft.com/office/powerpoint/2010/main" val="847851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No hard rules, just good intentions.</a:t>
            </a:r>
          </a:p>
        </p:txBody>
      </p:sp>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err="1">
                <a:latin typeface="Quicksand" pitchFamily="2" charset="0"/>
              </a:rPr>
              <a:t>Berinato</a:t>
            </a:r>
            <a:r>
              <a:rPr lang="en-US" sz="1000" dirty="0">
                <a:latin typeface="Quicksand" pitchFamily="2" charset="0"/>
              </a:rPr>
              <a:t>, S. (2019). </a:t>
            </a:r>
            <a:r>
              <a:rPr lang="en-US" sz="1000" i="1" dirty="0">
                <a:latin typeface="Quicksand" pitchFamily="2" charset="0"/>
              </a:rPr>
              <a:t>Good Charts.</a:t>
            </a:r>
          </a:p>
        </p:txBody>
      </p:sp>
      <p:sp>
        <p:nvSpPr>
          <p:cNvPr id="10" name="Content Placeholder 2">
            <a:extLst>
              <a:ext uri="{FF2B5EF4-FFF2-40B4-BE49-F238E27FC236}">
                <a16:creationId xmlns:a16="http://schemas.microsoft.com/office/drawing/2014/main" id="{29A2EF8B-0DFC-4CEE-BDC5-B8AD906E5CDD}"/>
              </a:ext>
            </a:extLst>
          </p:cNvPr>
          <p:cNvSpPr>
            <a:spLocks noGrp="1"/>
          </p:cNvSpPr>
          <p:nvPr>
            <p:ph idx="1"/>
          </p:nvPr>
        </p:nvSpPr>
        <p:spPr>
          <a:xfrm>
            <a:off x="838200" y="1690688"/>
            <a:ext cx="10515600" cy="4351338"/>
          </a:xfrm>
        </p:spPr>
        <p:txBody>
          <a:bodyPr>
            <a:normAutofit fontScale="85000" lnSpcReduction="10000"/>
          </a:bodyPr>
          <a:lstStyle/>
          <a:p>
            <a:pPr marL="0" indent="0">
              <a:buNone/>
            </a:pPr>
            <a:r>
              <a:rPr lang="en-US" b="1" dirty="0">
                <a:latin typeface="Quicksand" pitchFamily="2" charset="0"/>
              </a:rPr>
              <a:t>“Every chart is a manipulation.”</a:t>
            </a:r>
          </a:p>
          <a:p>
            <a:r>
              <a:rPr lang="en-US" dirty="0">
                <a:latin typeface="Quicksand" pitchFamily="2" charset="0"/>
              </a:rPr>
              <a:t>Design choices are subjective, discretionary</a:t>
            </a:r>
          </a:p>
          <a:p>
            <a:r>
              <a:rPr lang="en-US" dirty="0">
                <a:latin typeface="Quicksand" pitchFamily="2" charset="0"/>
              </a:rPr>
              <a:t>Visual elements necessarily have subtle cues</a:t>
            </a:r>
          </a:p>
          <a:p>
            <a:r>
              <a:rPr lang="en-US" dirty="0">
                <a:latin typeface="Quicksand" pitchFamily="2" charset="0"/>
              </a:rPr>
              <a:t>Example elements: </a:t>
            </a:r>
          </a:p>
          <a:p>
            <a:pPr marL="0" indent="0">
              <a:buNone/>
            </a:pPr>
            <a:endParaRPr lang="en-US" dirty="0">
              <a:latin typeface="Quicksand" pitchFamily="2" charset="0"/>
            </a:endParaRPr>
          </a:p>
          <a:p>
            <a:pPr marL="457200" lvl="1" indent="0">
              <a:buNone/>
            </a:pPr>
            <a:r>
              <a:rPr lang="en-US" dirty="0">
                <a:latin typeface="Quicksand" pitchFamily="2" charset="0"/>
              </a:rPr>
              <a:t>Color, fill, weight, labeling, transparency, angle, hatching, faceting, coordinate system, scales, angle, saturation, palette, geometry, motion, line type, etc.</a:t>
            </a:r>
          </a:p>
          <a:p>
            <a:pPr marL="0" indent="0">
              <a:buNone/>
            </a:pPr>
            <a:endParaRPr lang="en-US" dirty="0">
              <a:latin typeface="Quicksand" pitchFamily="2" charset="0"/>
            </a:endParaRPr>
          </a:p>
          <a:p>
            <a:pPr marL="0" indent="0">
              <a:buNone/>
            </a:pPr>
            <a:r>
              <a:rPr lang="en-US" b="1" dirty="0">
                <a:latin typeface="Quicksand" pitchFamily="2" charset="0"/>
              </a:rPr>
              <a:t>Visual Dishonesty</a:t>
            </a:r>
          </a:p>
          <a:p>
            <a:r>
              <a:rPr lang="en-US" dirty="0">
                <a:latin typeface="Quicksand" pitchFamily="2" charset="0"/>
              </a:rPr>
              <a:t>May be deliberate or inadvertent</a:t>
            </a:r>
          </a:p>
          <a:p>
            <a:r>
              <a:rPr lang="en-US" dirty="0">
                <a:latin typeface="Quicksand" pitchFamily="2" charset="0"/>
              </a:rPr>
              <a:t>Sometimes inevitable, but may be mitigated</a:t>
            </a:r>
          </a:p>
        </p:txBody>
      </p:sp>
    </p:spTree>
    <p:extLst>
      <p:ext uri="{BB962C8B-B14F-4D97-AF65-F5344CB8AC3E}">
        <p14:creationId xmlns:p14="http://schemas.microsoft.com/office/powerpoint/2010/main" val="741952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Truncated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endParaRPr lang="en-US" sz="1000" dirty="0">
              <a:latin typeface="Quicksand" pitchFamily="2" charset="0"/>
            </a:endParaRPr>
          </a:p>
        </p:txBody>
      </p:sp>
      <p:graphicFrame>
        <p:nvGraphicFramePr>
          <p:cNvPr id="6" name="Chart 5">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109255177"/>
              </p:ext>
            </p:extLst>
          </p:nvPr>
        </p:nvGraphicFramePr>
        <p:xfrm>
          <a:off x="838200" y="1856191"/>
          <a:ext cx="4813570" cy="38229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766462648"/>
              </p:ext>
            </p:extLst>
          </p:nvPr>
        </p:nvGraphicFramePr>
        <p:xfrm>
          <a:off x="5646905" y="1856191"/>
          <a:ext cx="5706895" cy="38229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01661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Double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Nicholas Cage Filmography.</a:t>
            </a:r>
            <a:r>
              <a:rPr lang="en-US" sz="1000" dirty="0">
                <a:latin typeface="Quicksand" pitchFamily="2" charset="0"/>
              </a:rPr>
              <a:t>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p>
        </p:txBody>
      </p:sp>
      <p:graphicFrame>
        <p:nvGraphicFramePr>
          <p:cNvPr id="9" name="Chart 8">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1940133223"/>
              </p:ext>
            </p:extLst>
          </p:nvPr>
        </p:nvGraphicFramePr>
        <p:xfrm>
          <a:off x="2722133" y="1690688"/>
          <a:ext cx="6747733" cy="42918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957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Hidden Population Densities</a:t>
            </a:r>
          </a:p>
        </p:txBody>
      </p:sp>
      <p:pic>
        <p:nvPicPr>
          <p:cNvPr id="7" name="Picture 6">
            <a:extLst>
              <a:ext uri="{FF2B5EF4-FFF2-40B4-BE49-F238E27FC236}">
                <a16:creationId xmlns:a16="http://schemas.microsoft.com/office/drawing/2014/main" id="{7253A9EC-E43E-4E0A-A57D-BF902BA30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444" y="1453947"/>
            <a:ext cx="3563313" cy="5038928"/>
          </a:xfrm>
          <a:prstGeom prst="rect">
            <a:avLst/>
          </a:prstGeom>
        </p:spPr>
      </p:pic>
      <p:pic>
        <p:nvPicPr>
          <p:cNvPr id="9" name="Picture 8">
            <a:extLst>
              <a:ext uri="{FF2B5EF4-FFF2-40B4-BE49-F238E27FC236}">
                <a16:creationId xmlns:a16="http://schemas.microsoft.com/office/drawing/2014/main" id="{EC443B7A-77DC-4E5B-ADAF-974F727081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453947"/>
            <a:ext cx="3473473" cy="5038928"/>
          </a:xfrm>
          <a:prstGeom prst="rect">
            <a:avLst/>
          </a:prstGeom>
        </p:spPr>
      </p:pic>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LSE Policy Public Group (2014). </a:t>
            </a:r>
            <a:r>
              <a:rPr lang="en-US" sz="1000" i="1" dirty="0">
                <a:latin typeface="Quicksand" pitchFamily="2" charset="0"/>
              </a:rPr>
              <a:t>Scottish Independence Referendum.</a:t>
            </a:r>
          </a:p>
          <a:p>
            <a:pPr algn="r"/>
            <a:r>
              <a:rPr lang="en-US" sz="1000" dirty="0">
                <a:latin typeface="Quicksand" pitchFamily="2" charset="0"/>
              </a:rPr>
              <a:t>GIS for Thought (2014). </a:t>
            </a:r>
            <a:r>
              <a:rPr lang="en-US" sz="1000" i="1" dirty="0">
                <a:latin typeface="Quicksand" pitchFamily="2" charset="0"/>
              </a:rPr>
              <a:t>Scottish Independence Referendum 2014 – Cartogram.</a:t>
            </a:r>
            <a:endParaRPr lang="en-US" sz="1000" dirty="0">
              <a:latin typeface="Quicksand" pitchFamily="2" charset="0"/>
            </a:endParaRPr>
          </a:p>
        </p:txBody>
      </p:sp>
    </p:spTree>
    <p:extLst>
      <p:ext uri="{BB962C8B-B14F-4D97-AF65-F5344CB8AC3E}">
        <p14:creationId xmlns:p14="http://schemas.microsoft.com/office/powerpoint/2010/main" val="2836317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Angles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Arts Grants, Syracuse, NY.</a:t>
            </a:r>
          </a:p>
        </p:txBody>
      </p:sp>
      <p:graphicFrame>
        <p:nvGraphicFramePr>
          <p:cNvPr id="11" name="Chart 10">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553801452"/>
              </p:ext>
            </p:extLst>
          </p:nvPr>
        </p:nvGraphicFramePr>
        <p:xfrm>
          <a:off x="536967" y="1642110"/>
          <a:ext cx="5242560" cy="3573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711504410"/>
              </p:ext>
            </p:extLst>
          </p:nvPr>
        </p:nvGraphicFramePr>
        <p:xfrm>
          <a:off x="5945383" y="1690688"/>
          <a:ext cx="5242560" cy="3525202"/>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9AD36AE1-C81D-470D-92DE-EC36DE7D8245}"/>
              </a:ext>
            </a:extLst>
          </p:cNvPr>
          <p:cNvSpPr/>
          <p:nvPr/>
        </p:nvSpPr>
        <p:spPr>
          <a:xfrm>
            <a:off x="749029" y="5415609"/>
            <a:ext cx="3560324" cy="338554"/>
          </a:xfrm>
          <a:prstGeom prst="rect">
            <a:avLst/>
          </a:prstGeom>
        </p:spPr>
        <p:txBody>
          <a:bodyPr wrap="square">
            <a:spAutoFit/>
          </a:bodyPr>
          <a:lstStyle/>
          <a:p>
            <a:pPr algn="ctr"/>
            <a:r>
              <a:rPr lang="en-US" sz="1600" b="1" dirty="0">
                <a:latin typeface="Quicksand" pitchFamily="2" charset="0"/>
              </a:rPr>
              <a:t>The worst.</a:t>
            </a:r>
          </a:p>
        </p:txBody>
      </p:sp>
      <p:sp>
        <p:nvSpPr>
          <p:cNvPr id="14" name="Rectangle 13">
            <a:extLst>
              <a:ext uri="{FF2B5EF4-FFF2-40B4-BE49-F238E27FC236}">
                <a16:creationId xmlns:a16="http://schemas.microsoft.com/office/drawing/2014/main" id="{B408CEC1-7882-464B-B508-F93DAF511DDB}"/>
              </a:ext>
            </a:extLst>
          </p:cNvPr>
          <p:cNvSpPr/>
          <p:nvPr/>
        </p:nvSpPr>
        <p:spPr>
          <a:xfrm>
            <a:off x="6271097" y="5415609"/>
            <a:ext cx="3560324" cy="338554"/>
          </a:xfrm>
          <a:prstGeom prst="rect">
            <a:avLst/>
          </a:prstGeom>
        </p:spPr>
        <p:txBody>
          <a:bodyPr wrap="square">
            <a:spAutoFit/>
          </a:bodyPr>
          <a:lstStyle/>
          <a:p>
            <a:pPr algn="ctr"/>
            <a:r>
              <a:rPr lang="en-US" sz="1600" b="1" dirty="0">
                <a:latin typeface="Quicksand" pitchFamily="2" charset="0"/>
              </a:rPr>
              <a:t>Still pretty awful.</a:t>
            </a:r>
          </a:p>
        </p:txBody>
      </p:sp>
    </p:spTree>
    <p:extLst>
      <p:ext uri="{BB962C8B-B14F-4D97-AF65-F5344CB8AC3E}">
        <p14:creationId xmlns:p14="http://schemas.microsoft.com/office/powerpoint/2010/main" val="2422099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b="1" dirty="0">
                <a:latin typeface="Quicksand" pitchFamily="2" charset="0"/>
              </a:rPr>
              <a:t>That’s not cool.</a:t>
            </a:r>
            <a:br>
              <a:rPr lang="en-US" b="1" dirty="0">
                <a:latin typeface="Quicksand" pitchFamily="2" charset="0"/>
              </a:rPr>
            </a:br>
            <a:br>
              <a:rPr lang="en-US" b="1" dirty="0">
                <a:latin typeface="Quicksand" pitchFamily="2" charset="0"/>
              </a:rPr>
            </a:br>
            <a:r>
              <a:rPr lang="en-US" sz="3600" dirty="0">
                <a:latin typeface="Quicksand" pitchFamily="2" charset="0"/>
              </a:rPr>
              <a:t>There are, like, 20 categories in that pie chart.</a:t>
            </a:r>
            <a:br>
              <a:rPr lang="en-US" sz="3600" dirty="0">
                <a:latin typeface="Quicksand" pitchFamily="2" charset="0"/>
              </a:rPr>
            </a:br>
            <a:br>
              <a:rPr lang="en-US" sz="3600" dirty="0">
                <a:latin typeface="Quicksand" pitchFamily="2" charset="0"/>
              </a:rPr>
            </a:br>
            <a:r>
              <a:rPr lang="en-US" sz="3600" dirty="0">
                <a:latin typeface="Quicksand" pitchFamily="2" charset="0"/>
              </a:rPr>
              <a:t>Fair.  Answer this simple question in 10 seconds.</a:t>
            </a:r>
          </a:p>
        </p:txBody>
      </p:sp>
    </p:spTree>
    <p:extLst>
      <p:ext uri="{BB962C8B-B14F-4D97-AF65-F5344CB8AC3E}">
        <p14:creationId xmlns:p14="http://schemas.microsoft.com/office/powerpoint/2010/main" val="2548737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7062" y="2844225"/>
            <a:ext cx="9017876" cy="584775"/>
          </a:xfrm>
          <a:prstGeom prst="rect">
            <a:avLst/>
          </a:prstGeom>
          <a:noFill/>
        </p:spPr>
        <p:txBody>
          <a:bodyPr wrap="square" rtlCol="0">
            <a:spAutoFit/>
          </a:bodyPr>
          <a:lstStyle/>
          <a:p>
            <a:pPr algn="ctr"/>
            <a:r>
              <a:rPr lang="en-US" sz="3200" b="1" dirty="0">
                <a:latin typeface="Quicksand" pitchFamily="2" charset="0"/>
              </a:rPr>
              <a:t>Cholera is terrifying.</a:t>
            </a:r>
          </a:p>
        </p:txBody>
      </p:sp>
    </p:spTree>
    <p:extLst>
      <p:ext uri="{BB962C8B-B14F-4D97-AF65-F5344CB8AC3E}">
        <p14:creationId xmlns:p14="http://schemas.microsoft.com/office/powerpoint/2010/main" val="2356304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dirty="0">
                <a:solidFill>
                  <a:schemeClr val="bg1">
                    <a:lumMod val="75000"/>
                  </a:schemeClr>
                </a:solidFill>
                <a:latin typeface="Quicksand" pitchFamily="2" charset="0"/>
              </a:rPr>
              <a:t>Dishonesty: Angles</a:t>
            </a:r>
            <a:br>
              <a:rPr lang="en-US" sz="3600" b="1" dirty="0">
                <a:latin typeface="Quicksand" pitchFamily="2" charset="0"/>
              </a:rPr>
            </a:br>
            <a:r>
              <a:rPr lang="en-US" sz="3200" b="1" dirty="0">
                <a:solidFill>
                  <a:schemeClr val="tx1">
                    <a:lumMod val="75000"/>
                    <a:lumOff val="25000"/>
                  </a:schemeClr>
                </a:solidFill>
                <a:latin typeface="Quicksand" pitchFamily="2" charset="0"/>
              </a:rPr>
              <a:t>Which rapper has the largest vocabulary?</a:t>
            </a:r>
          </a:p>
        </p:txBody>
      </p:sp>
      <p:graphicFrame>
        <p:nvGraphicFramePr>
          <p:cNvPr id="8" name="Chart 7">
            <a:extLst>
              <a:ext uri="{FF2B5EF4-FFF2-40B4-BE49-F238E27FC236}">
                <a16:creationId xmlns:a16="http://schemas.microsoft.com/office/drawing/2014/main" id="{786BF262-BD4A-40A9-8C89-8E085EE26D0D}"/>
              </a:ext>
            </a:extLst>
          </p:cNvPr>
          <p:cNvGraphicFramePr>
            <a:graphicFrameLocks/>
          </p:cNvGraphicFramePr>
          <p:nvPr>
            <p:extLst>
              <p:ext uri="{D42A27DB-BD31-4B8C-83A1-F6EECF244321}">
                <p14:modId xmlns:p14="http://schemas.microsoft.com/office/powerpoint/2010/main" val="3161026863"/>
              </p:ext>
            </p:extLst>
          </p:nvPr>
        </p:nvGraphicFramePr>
        <p:xfrm>
          <a:off x="2617909" y="1835149"/>
          <a:ext cx="6956182" cy="46577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1222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b="1" dirty="0">
                <a:latin typeface="Quicksand" pitchFamily="2" charset="0"/>
              </a:rPr>
              <a:t>Alright point taken.</a:t>
            </a:r>
            <a:br>
              <a:rPr lang="en-US" b="1" dirty="0">
                <a:latin typeface="Quicksand" pitchFamily="2" charset="0"/>
              </a:rPr>
            </a:br>
            <a:br>
              <a:rPr lang="en-US" b="1" dirty="0">
                <a:latin typeface="Quicksand" pitchFamily="2" charset="0"/>
              </a:rPr>
            </a:br>
            <a:r>
              <a:rPr lang="en-US" sz="3600" dirty="0">
                <a:latin typeface="Quicksand" pitchFamily="2" charset="0"/>
              </a:rPr>
              <a:t>But what do?</a:t>
            </a:r>
            <a:br>
              <a:rPr lang="en-US" sz="3600" dirty="0">
                <a:latin typeface="Quicksand" pitchFamily="2" charset="0"/>
              </a:rPr>
            </a:br>
            <a:br>
              <a:rPr lang="en-US" sz="3600" dirty="0">
                <a:latin typeface="Quicksand" pitchFamily="2" charset="0"/>
              </a:rPr>
            </a:br>
            <a:r>
              <a:rPr lang="en-US" sz="3600" dirty="0">
                <a:latin typeface="Quicksand" pitchFamily="2" charset="0"/>
              </a:rPr>
              <a:t>Answer the same question with </a:t>
            </a:r>
            <a:br>
              <a:rPr lang="en-US" sz="3600" dirty="0">
                <a:latin typeface="Quicksand" pitchFamily="2" charset="0"/>
              </a:rPr>
            </a:br>
            <a:r>
              <a:rPr lang="en-US" sz="3600" dirty="0">
                <a:latin typeface="Quicksand" pitchFamily="2" charset="0"/>
              </a:rPr>
              <a:t>the exact same information.</a:t>
            </a:r>
          </a:p>
        </p:txBody>
      </p:sp>
    </p:spTree>
    <p:extLst>
      <p:ext uri="{BB962C8B-B14F-4D97-AF65-F5344CB8AC3E}">
        <p14:creationId xmlns:p14="http://schemas.microsoft.com/office/powerpoint/2010/main" val="1407701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dirty="0">
                <a:solidFill>
                  <a:schemeClr val="bg1">
                    <a:lumMod val="75000"/>
                  </a:schemeClr>
                </a:solidFill>
                <a:latin typeface="Quicksand" pitchFamily="2" charset="0"/>
              </a:rPr>
              <a:t>Dishonesty: Angles</a:t>
            </a:r>
            <a:br>
              <a:rPr lang="en-US" sz="4000" b="1" dirty="0">
                <a:latin typeface="Quicksand" pitchFamily="2" charset="0"/>
              </a:rPr>
            </a:br>
            <a:r>
              <a:rPr lang="en-US" sz="3200" b="1" dirty="0">
                <a:solidFill>
                  <a:schemeClr val="tx1">
                    <a:lumMod val="75000"/>
                    <a:lumOff val="25000"/>
                  </a:schemeClr>
                </a:solidFill>
                <a:latin typeface="Quicksand" pitchFamily="2" charset="0"/>
              </a:rPr>
              <a:t>Which rapper has the largest vocabulary?</a:t>
            </a:r>
            <a:endParaRPr lang="en-US" sz="3200" b="1" dirty="0">
              <a:latin typeface="Quicksand" pitchFamily="2" charset="0"/>
            </a:endParaRPr>
          </a:p>
        </p:txBody>
      </p:sp>
      <p:graphicFrame>
        <p:nvGraphicFramePr>
          <p:cNvPr id="6" name="Chart 5">
            <a:extLst>
              <a:ext uri="{FF2B5EF4-FFF2-40B4-BE49-F238E27FC236}">
                <a16:creationId xmlns:a16="http://schemas.microsoft.com/office/drawing/2014/main" id="{786BF262-BD4A-40A9-8C89-8E085EE26D0D}"/>
              </a:ext>
            </a:extLst>
          </p:cNvPr>
          <p:cNvGraphicFramePr>
            <a:graphicFrameLocks/>
          </p:cNvGraphicFramePr>
          <p:nvPr>
            <p:extLst>
              <p:ext uri="{D42A27DB-BD31-4B8C-83A1-F6EECF244321}">
                <p14:modId xmlns:p14="http://schemas.microsoft.com/office/powerpoint/2010/main" val="2853536604"/>
              </p:ext>
            </p:extLst>
          </p:nvPr>
        </p:nvGraphicFramePr>
        <p:xfrm>
          <a:off x="2350999" y="1997851"/>
          <a:ext cx="7490002" cy="41045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1565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sz="4000" dirty="0">
                <a:latin typeface="Quicksand" pitchFamily="2" charset="0"/>
              </a:rPr>
              <a:t>Avoid visualization types named</a:t>
            </a:r>
            <a:br>
              <a:rPr lang="en-US" sz="4000" dirty="0">
                <a:latin typeface="Quicksand" pitchFamily="2" charset="0"/>
              </a:rPr>
            </a:br>
            <a:r>
              <a:rPr lang="en-US" sz="4000" dirty="0">
                <a:latin typeface="Quicksand" pitchFamily="2" charset="0"/>
              </a:rPr>
              <a:t>after desserts (e.g. pies, donuts).</a:t>
            </a:r>
            <a:br>
              <a:rPr lang="en-US" sz="3600" dirty="0">
                <a:latin typeface="Quicksand" pitchFamily="2" charset="0"/>
              </a:rPr>
            </a:br>
            <a:br>
              <a:rPr lang="en-US" sz="3600" dirty="0">
                <a:latin typeface="Quicksand" pitchFamily="2" charset="0"/>
              </a:rPr>
            </a:br>
            <a:r>
              <a:rPr lang="en-US" sz="2700" dirty="0">
                <a:solidFill>
                  <a:schemeClr val="tx1">
                    <a:lumMod val="50000"/>
                    <a:lumOff val="50000"/>
                  </a:schemeClr>
                </a:solidFill>
                <a:latin typeface="Quicksand" pitchFamily="2" charset="0"/>
              </a:rPr>
              <a:t>(Unless you’re from Minnesota,</a:t>
            </a:r>
            <a:br>
              <a:rPr lang="en-US" sz="2700" dirty="0">
                <a:solidFill>
                  <a:schemeClr val="tx1">
                    <a:lumMod val="50000"/>
                    <a:lumOff val="50000"/>
                  </a:schemeClr>
                </a:solidFill>
                <a:latin typeface="Quicksand" pitchFamily="2" charset="0"/>
              </a:rPr>
            </a:br>
            <a:r>
              <a:rPr lang="en-US" sz="2700" dirty="0">
                <a:solidFill>
                  <a:schemeClr val="tx1">
                    <a:lumMod val="50000"/>
                    <a:lumOff val="50000"/>
                  </a:schemeClr>
                </a:solidFill>
                <a:latin typeface="Quicksand" pitchFamily="2" charset="0"/>
              </a:rPr>
              <a:t>in which case “bars” are cool).</a:t>
            </a:r>
          </a:p>
        </p:txBody>
      </p:sp>
    </p:spTree>
    <p:extLst>
      <p:ext uri="{BB962C8B-B14F-4D97-AF65-F5344CB8AC3E}">
        <p14:creationId xmlns:p14="http://schemas.microsoft.com/office/powerpoint/2010/main" val="276729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Picking the Right Visualization </a:t>
            </a:r>
            <a:br>
              <a:rPr lang="en-US" sz="3600" b="1" dirty="0">
                <a:latin typeface="Quicksand" pitchFamily="2" charset="0"/>
              </a:rPr>
            </a:br>
            <a:r>
              <a:rPr lang="en-US" sz="3200" dirty="0">
                <a:solidFill>
                  <a:schemeClr val="tx1">
                    <a:lumMod val="75000"/>
                    <a:lumOff val="25000"/>
                  </a:schemeClr>
                </a:solidFill>
                <a:latin typeface="Quicksand" pitchFamily="2" charset="0"/>
              </a:rPr>
              <a:t>Data Viz Project</a:t>
            </a:r>
          </a:p>
        </p:txBody>
      </p:sp>
      <p:pic>
        <p:nvPicPr>
          <p:cNvPr id="4" name="Picture 3">
            <a:extLst>
              <a:ext uri="{FF2B5EF4-FFF2-40B4-BE49-F238E27FC236}">
                <a16:creationId xmlns:a16="http://schemas.microsoft.com/office/drawing/2014/main" id="{70494659-1555-4253-A7A9-5AA8C88A2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6" y="1690688"/>
            <a:ext cx="7729728" cy="4289999"/>
          </a:xfrm>
          <a:prstGeom prst="rect">
            <a:avLst/>
          </a:prstGeom>
        </p:spPr>
      </p:pic>
      <p:sp>
        <p:nvSpPr>
          <p:cNvPr id="5" name="TextBox 4">
            <a:extLst>
              <a:ext uri="{FF2B5EF4-FFF2-40B4-BE49-F238E27FC236}">
                <a16:creationId xmlns:a16="http://schemas.microsoft.com/office/drawing/2014/main" id="{A55E5D50-0BC9-4107-A00C-6A50A6FD0E1C}"/>
              </a:ext>
            </a:extLst>
          </p:cNvPr>
          <p:cNvSpPr txBox="1"/>
          <p:nvPr/>
        </p:nvSpPr>
        <p:spPr>
          <a:xfrm>
            <a:off x="7735575" y="6123543"/>
            <a:ext cx="2225289" cy="369332"/>
          </a:xfrm>
          <a:prstGeom prst="rect">
            <a:avLst/>
          </a:prstGeom>
          <a:noFill/>
        </p:spPr>
        <p:txBody>
          <a:bodyPr wrap="none" rtlCol="0">
            <a:spAutoFit/>
          </a:bodyPr>
          <a:lstStyle/>
          <a:p>
            <a:pPr algn="r"/>
            <a:r>
              <a:rPr lang="en-US" dirty="0">
                <a:latin typeface="Quicksand" pitchFamily="2" charset="0"/>
              </a:rPr>
              <a:t>datavizproject.com</a:t>
            </a:r>
          </a:p>
        </p:txBody>
      </p:sp>
    </p:spTree>
    <p:extLst>
      <p:ext uri="{BB962C8B-B14F-4D97-AF65-F5344CB8AC3E}">
        <p14:creationId xmlns:p14="http://schemas.microsoft.com/office/powerpoint/2010/main" val="9756691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3272113" y="2766218"/>
            <a:ext cx="5647773" cy="1325563"/>
          </a:xfrm>
        </p:spPr>
        <p:txBody>
          <a:bodyPr/>
          <a:lstStyle/>
          <a:p>
            <a:pPr algn="ctr"/>
            <a:r>
              <a:rPr lang="en-US" sz="3200" dirty="0">
                <a:latin typeface="Quicksand" pitchFamily="2" charset="0"/>
              </a:rPr>
              <a:t>In sum:</a:t>
            </a:r>
            <a:br>
              <a:rPr lang="en-US" b="1" dirty="0">
                <a:latin typeface="Quicksand" pitchFamily="2" charset="0"/>
              </a:rPr>
            </a:br>
            <a:r>
              <a:rPr lang="en-US" b="1" dirty="0">
                <a:latin typeface="Quicksand" pitchFamily="2" charset="0"/>
              </a:rPr>
              <a:t>Visualize virtuously.</a:t>
            </a:r>
          </a:p>
        </p:txBody>
      </p:sp>
    </p:spTree>
    <p:extLst>
      <p:ext uri="{BB962C8B-B14F-4D97-AF65-F5344CB8AC3E}">
        <p14:creationId xmlns:p14="http://schemas.microsoft.com/office/powerpoint/2010/main" val="1374305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III</a:t>
            </a:r>
            <a:br>
              <a:rPr lang="en-US" b="1" dirty="0">
                <a:latin typeface="Quicksand" pitchFamily="2" charset="0"/>
              </a:rPr>
            </a:br>
            <a:r>
              <a:rPr lang="en-US" b="1" dirty="0">
                <a:latin typeface="Quicksand" pitchFamily="2" charset="0"/>
              </a:rPr>
              <a:t>Respect your audience.</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005552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br>
              <a:rPr lang="en-US" b="1" dirty="0">
                <a:latin typeface="Quicksand" pitchFamily="2" charset="0"/>
              </a:rPr>
            </a:br>
            <a:r>
              <a:rPr lang="en-US" dirty="0">
                <a:latin typeface="Quicksand" pitchFamily="2" charset="0"/>
              </a:rPr>
              <a:t>An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1456928" y="1586579"/>
            <a:ext cx="4081609" cy="3684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latin typeface="Quicksand" pitchFamily="2" charset="0"/>
              </a:rPr>
              <a:t>“Here five colors report, almost by happenstance, only 5 piece of data…</a:t>
            </a:r>
          </a:p>
          <a:p>
            <a:pPr algn="r"/>
            <a:endParaRPr lang="en-US" sz="1800" dirty="0">
              <a:latin typeface="Quicksand" pitchFamily="2" charset="0"/>
            </a:endParaRPr>
          </a:p>
          <a:p>
            <a:pPr algn="r"/>
            <a:r>
              <a:rPr lang="en-US" sz="1800" b="1" dirty="0">
                <a:latin typeface="Quicksand" pitchFamily="2" charset="0"/>
              </a:rPr>
              <a:t>This may be the worst graphic ever to find its way to print.</a:t>
            </a:r>
            <a:r>
              <a:rPr lang="en-US" sz="1800" dirty="0">
                <a:latin typeface="Quicksand" pitchFamily="2" charset="0"/>
              </a:rPr>
              <a:t>” </a:t>
            </a:r>
          </a:p>
          <a:p>
            <a:pPr algn="r"/>
            <a:endParaRPr lang="en-US" sz="1800" dirty="0">
              <a:latin typeface="Quicksand" pitchFamily="2" charset="0"/>
            </a:endParaRPr>
          </a:p>
          <a:p>
            <a:pPr algn="r"/>
            <a:r>
              <a:rPr lang="en-US" sz="1800" dirty="0">
                <a:latin typeface="Quicksand" pitchFamily="2" charset="0"/>
              </a:rPr>
              <a:t>(Edward Tufte)</a:t>
            </a:r>
          </a:p>
        </p:txBody>
      </p:sp>
      <p:pic>
        <p:nvPicPr>
          <p:cNvPr id="9218" name="Picture 2" descr="Edward Tufte â the guy who invented the word ">
            <a:extLst>
              <a:ext uri="{FF2B5EF4-FFF2-40B4-BE49-F238E27FC236}">
                <a16:creationId xmlns:a16="http://schemas.microsoft.com/office/drawing/2014/main" id="{02B371B0-7182-4A08-846B-F533B52E2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464" y="254252"/>
            <a:ext cx="4081608" cy="63494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Tufte, E. (2001). </a:t>
            </a:r>
            <a:r>
              <a:rPr lang="en-US" sz="1000" i="1" dirty="0">
                <a:latin typeface="Quicksand" pitchFamily="2" charset="0"/>
              </a:rPr>
              <a:t>The Visual Display of Quantitative Information.</a:t>
            </a:r>
          </a:p>
        </p:txBody>
      </p:sp>
    </p:spTree>
    <p:extLst>
      <p:ext uri="{BB962C8B-B14F-4D97-AF65-F5344CB8AC3E}">
        <p14:creationId xmlns:p14="http://schemas.microsoft.com/office/powerpoint/2010/main" val="3035527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r>
              <a:rPr lang="en-US" dirty="0">
                <a:latin typeface="Quicksand" pitchFamily="2" charset="0"/>
              </a:rPr>
              <a:t>Another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454211" y="2997289"/>
            <a:ext cx="3334966" cy="1815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b="1" dirty="0">
                <a:latin typeface="Quicksand" pitchFamily="2" charset="0"/>
              </a:rPr>
              <a:t>“This is the most beautiful </a:t>
            </a:r>
            <a:br>
              <a:rPr lang="en-US" sz="1800" b="1" dirty="0">
                <a:latin typeface="Quicksand" pitchFamily="2" charset="0"/>
              </a:rPr>
            </a:br>
            <a:r>
              <a:rPr lang="en-US" sz="1800" b="1" dirty="0">
                <a:latin typeface="Quicksand" pitchFamily="2" charset="0"/>
              </a:rPr>
              <a:t>chart in the world.”</a:t>
            </a:r>
          </a:p>
          <a:p>
            <a:pPr algn="r"/>
            <a:endParaRPr lang="en-US" sz="1800" dirty="0">
              <a:latin typeface="Quicksand" pitchFamily="2" charset="0"/>
            </a:endParaRPr>
          </a:p>
          <a:p>
            <a:pPr algn="r"/>
            <a:r>
              <a:rPr lang="en-US" sz="1800" dirty="0">
                <a:latin typeface="Quicksand" pitchFamily="2" charset="0"/>
              </a:rPr>
              <a:t>(Bill Gates)</a:t>
            </a:r>
          </a:p>
        </p:txBody>
      </p:sp>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Gates, B. (2017). </a:t>
            </a:r>
            <a:r>
              <a:rPr lang="en-US" sz="1000" i="1" dirty="0">
                <a:latin typeface="Quicksand" pitchFamily="2" charset="0"/>
              </a:rPr>
              <a:t>Child Deaths Cut in Half. </a:t>
            </a:r>
            <a:r>
              <a:rPr lang="en-US" sz="1000" dirty="0">
                <a:latin typeface="Quicksand" pitchFamily="2" charset="0"/>
              </a:rPr>
              <a:t>Gates Letter.</a:t>
            </a:r>
            <a:endParaRPr lang="en-US" sz="1000" i="1" dirty="0">
              <a:latin typeface="Quicksand" pitchFamily="2" charset="0"/>
            </a:endParaRPr>
          </a:p>
        </p:txBody>
      </p:sp>
      <p:pic>
        <p:nvPicPr>
          <p:cNvPr id="14338" name="Picture 2" descr="https://pbs.twimg.com/media/C40N3pRUoAAVxSn.jpg">
            <a:extLst>
              <a:ext uri="{FF2B5EF4-FFF2-40B4-BE49-F238E27FC236}">
                <a16:creationId xmlns:a16="http://schemas.microsoft.com/office/drawing/2014/main" id="{32612BE9-3821-483F-A5BE-E1AB4052F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188" y="2026491"/>
            <a:ext cx="7513601" cy="375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800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554421" y="388774"/>
            <a:ext cx="10515600" cy="1325563"/>
          </a:xfrm>
        </p:spPr>
        <p:txBody>
          <a:bodyPr/>
          <a:lstStyle/>
          <a:p>
            <a:r>
              <a:rPr lang="en-US" b="1" dirty="0">
                <a:latin typeface="Quicksand" pitchFamily="2" charset="0"/>
              </a:rPr>
              <a:t>Visualizing Respectfully</a:t>
            </a:r>
          </a:p>
        </p:txBody>
      </p:sp>
      <p:sp>
        <p:nvSpPr>
          <p:cNvPr id="3" name="Content Placeholder 2">
            <a:extLst>
              <a:ext uri="{FF2B5EF4-FFF2-40B4-BE49-F238E27FC236}">
                <a16:creationId xmlns:a16="http://schemas.microsoft.com/office/drawing/2014/main" id="{02C3C493-951A-4B79-9EDF-A8707478DE63}"/>
              </a:ext>
            </a:extLst>
          </p:cNvPr>
          <p:cNvSpPr>
            <a:spLocks noGrp="1"/>
          </p:cNvSpPr>
          <p:nvPr>
            <p:ph idx="1"/>
          </p:nvPr>
        </p:nvSpPr>
        <p:spPr>
          <a:xfrm>
            <a:off x="5641630" y="1825625"/>
            <a:ext cx="6550370" cy="4351338"/>
          </a:xfrm>
        </p:spPr>
        <p:txBody>
          <a:bodyPr>
            <a:normAutofit/>
          </a:bodyPr>
          <a:lstStyle/>
          <a:p>
            <a:pPr marL="0" indent="0">
              <a:lnSpc>
                <a:spcPct val="150000"/>
              </a:lnSpc>
              <a:spcBef>
                <a:spcPts val="0"/>
              </a:spcBef>
              <a:buNone/>
            </a:pPr>
            <a:r>
              <a:rPr lang="en-US" sz="2200" b="1" dirty="0">
                <a:latin typeface="Quicksand" pitchFamily="2" charset="0"/>
              </a:rPr>
              <a:t>DO:</a:t>
            </a:r>
          </a:p>
          <a:p>
            <a:pPr>
              <a:lnSpc>
                <a:spcPct val="150000"/>
              </a:lnSpc>
              <a:spcBef>
                <a:spcPts val="0"/>
              </a:spcBef>
            </a:pPr>
            <a:r>
              <a:rPr lang="en-US" sz="2200" dirty="0">
                <a:latin typeface="Quicksand" pitchFamily="2" charset="0"/>
              </a:rPr>
              <a:t>Show an idea, not an attractive chart</a:t>
            </a:r>
          </a:p>
          <a:p>
            <a:pPr>
              <a:lnSpc>
                <a:spcPct val="150000"/>
              </a:lnSpc>
              <a:spcBef>
                <a:spcPts val="0"/>
              </a:spcBef>
            </a:pPr>
            <a:r>
              <a:rPr lang="en-US" sz="2200" dirty="0">
                <a:latin typeface="Quicksand" pitchFamily="2" charset="0"/>
              </a:rPr>
              <a:t>Save high-detail data for appendix, handouts</a:t>
            </a:r>
          </a:p>
          <a:p>
            <a:pPr>
              <a:lnSpc>
                <a:spcPct val="150000"/>
              </a:lnSpc>
              <a:spcBef>
                <a:spcPts val="0"/>
              </a:spcBef>
            </a:pPr>
            <a:r>
              <a:rPr lang="en-US" sz="2200" dirty="0">
                <a:latin typeface="Quicksand" pitchFamily="2" charset="0"/>
              </a:rPr>
              <a:t>Provide context (data, sources, background)</a:t>
            </a:r>
          </a:p>
          <a:p>
            <a:pPr>
              <a:lnSpc>
                <a:spcPct val="150000"/>
              </a:lnSpc>
              <a:spcBef>
                <a:spcPts val="0"/>
              </a:spcBef>
            </a:pPr>
            <a:r>
              <a:rPr lang="en-US" sz="2200" dirty="0">
                <a:latin typeface="Quicksand" pitchFamily="2" charset="0"/>
              </a:rPr>
              <a:t>Spend time refining for clarity</a:t>
            </a:r>
          </a:p>
          <a:p>
            <a:pPr>
              <a:lnSpc>
                <a:spcPct val="150000"/>
              </a:lnSpc>
              <a:spcBef>
                <a:spcPts val="0"/>
              </a:spcBef>
            </a:pPr>
            <a:r>
              <a:rPr lang="en-US" sz="2200" dirty="0">
                <a:latin typeface="Quicksand" pitchFamily="2" charset="0"/>
              </a:rPr>
              <a:t>Know your data enough</a:t>
            </a:r>
          </a:p>
          <a:p>
            <a:pPr>
              <a:lnSpc>
                <a:spcPct val="150000"/>
              </a:lnSpc>
              <a:spcBef>
                <a:spcPts val="0"/>
              </a:spcBef>
            </a:pPr>
            <a:r>
              <a:rPr lang="en-US" sz="2200" b="1" dirty="0">
                <a:latin typeface="Quicksand" pitchFamily="2" charset="0"/>
              </a:rPr>
              <a:t>Visualize to discuss an idea</a:t>
            </a:r>
          </a:p>
        </p:txBody>
      </p:sp>
      <p:sp>
        <p:nvSpPr>
          <p:cNvPr id="4" name="TextBox 3">
            <a:extLst>
              <a:ext uri="{FF2B5EF4-FFF2-40B4-BE49-F238E27FC236}">
                <a16:creationId xmlns:a16="http://schemas.microsoft.com/office/drawing/2014/main" id="{FCD6F8F1-4A4D-4750-88BB-01B85131FCAE}"/>
              </a:ext>
            </a:extLst>
          </p:cNvPr>
          <p:cNvSpPr txBox="1"/>
          <p:nvPr/>
        </p:nvSpPr>
        <p:spPr>
          <a:xfrm>
            <a:off x="554421" y="1825625"/>
            <a:ext cx="4998484" cy="3587905"/>
          </a:xfrm>
          <a:prstGeom prst="rect">
            <a:avLst/>
          </a:prstGeom>
          <a:noFill/>
        </p:spPr>
        <p:txBody>
          <a:bodyPr wrap="none" rtlCol="0">
            <a:spAutoFit/>
          </a:bodyPr>
          <a:lstStyle/>
          <a:p>
            <a:pPr>
              <a:lnSpc>
                <a:spcPct val="150000"/>
              </a:lnSpc>
            </a:pPr>
            <a:r>
              <a:rPr lang="en-US" sz="2200" b="1" dirty="0">
                <a:latin typeface="Quicksand" pitchFamily="2" charset="0"/>
              </a:rPr>
              <a:t>DO NOT:</a:t>
            </a:r>
          </a:p>
          <a:p>
            <a:pPr indent="-285750">
              <a:lnSpc>
                <a:spcPct val="150000"/>
              </a:lnSpc>
              <a:buFont typeface="Arial" panose="020B0604020202020204" pitchFamily="34" charset="0"/>
              <a:buChar char="•"/>
            </a:pPr>
            <a:r>
              <a:rPr lang="en-US" sz="2200" dirty="0">
                <a:latin typeface="Quicksand" pitchFamily="2" charset="0"/>
              </a:rPr>
              <a:t>Use inappropriate detail</a:t>
            </a:r>
          </a:p>
          <a:p>
            <a:pPr indent="-285750">
              <a:lnSpc>
                <a:spcPct val="150000"/>
              </a:lnSpc>
              <a:buFont typeface="Arial" panose="020B0604020202020204" pitchFamily="34" charset="0"/>
              <a:buChar char="•"/>
            </a:pPr>
            <a:r>
              <a:rPr lang="en-US" sz="2200" dirty="0">
                <a:latin typeface="Quicksand" pitchFamily="2" charset="0"/>
              </a:rPr>
              <a:t>Use unnecessary visualization</a:t>
            </a:r>
          </a:p>
          <a:p>
            <a:pPr indent="-285750">
              <a:lnSpc>
                <a:spcPct val="150000"/>
              </a:lnSpc>
              <a:buFont typeface="Arial" panose="020B0604020202020204" pitchFamily="34" charset="0"/>
              <a:buChar char="•"/>
            </a:pPr>
            <a:r>
              <a:rPr lang="en-US" sz="2200" dirty="0">
                <a:latin typeface="Quicksand" pitchFamily="2" charset="0"/>
              </a:rPr>
              <a:t>Diversify charts for diversity’s sake</a:t>
            </a:r>
          </a:p>
          <a:p>
            <a:pPr indent="-285750">
              <a:lnSpc>
                <a:spcPct val="150000"/>
              </a:lnSpc>
              <a:buFont typeface="Arial" panose="020B0604020202020204" pitchFamily="34" charset="0"/>
              <a:buChar char="•"/>
            </a:pPr>
            <a:r>
              <a:rPr lang="en-US" sz="2200" dirty="0">
                <a:latin typeface="Quicksand" pitchFamily="2" charset="0"/>
              </a:rPr>
              <a:t>Use superfluous color, lines, etc.</a:t>
            </a:r>
          </a:p>
          <a:p>
            <a:pPr indent="-285750">
              <a:lnSpc>
                <a:spcPct val="150000"/>
              </a:lnSpc>
              <a:buFont typeface="Arial" panose="020B0604020202020204" pitchFamily="34" charset="0"/>
              <a:buChar char="•"/>
            </a:pPr>
            <a:r>
              <a:rPr lang="en-US" sz="2200" dirty="0">
                <a:latin typeface="Quicksand" pitchFamily="2" charset="0"/>
              </a:rPr>
              <a:t>Ever get caught in a “</a:t>
            </a:r>
            <a:r>
              <a:rPr lang="en-US" sz="2200" dirty="0" err="1">
                <a:latin typeface="Quicksand" pitchFamily="2" charset="0"/>
              </a:rPr>
              <a:t>gotchya</a:t>
            </a:r>
            <a:r>
              <a:rPr lang="en-US" sz="2200" dirty="0">
                <a:latin typeface="Quicksand" pitchFamily="2" charset="0"/>
              </a:rPr>
              <a:t>”</a:t>
            </a:r>
          </a:p>
          <a:p>
            <a:pPr indent="-285750">
              <a:lnSpc>
                <a:spcPct val="150000"/>
              </a:lnSpc>
              <a:buFont typeface="Arial" panose="020B0604020202020204" pitchFamily="34" charset="0"/>
              <a:buChar char="•"/>
            </a:pPr>
            <a:r>
              <a:rPr lang="en-US" sz="2200" b="1" dirty="0">
                <a:latin typeface="Quicksand" pitchFamily="2" charset="0"/>
              </a:rPr>
              <a:t>Visualize to discuss a visual</a:t>
            </a:r>
          </a:p>
        </p:txBody>
      </p:sp>
    </p:spTree>
    <p:extLst>
      <p:ext uri="{BB962C8B-B14F-4D97-AF65-F5344CB8AC3E}">
        <p14:creationId xmlns:p14="http://schemas.microsoft.com/office/powerpoint/2010/main" val="226236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432" y="264541"/>
            <a:ext cx="10515600" cy="1325563"/>
          </a:xfrm>
        </p:spPr>
        <p:txBody>
          <a:bodyPr>
            <a:normAutofit/>
          </a:bodyPr>
          <a:lstStyle/>
          <a:p>
            <a:r>
              <a:rPr lang="en-US" sz="4000" b="1" dirty="0">
                <a:latin typeface="Quicksand" pitchFamily="2" charset="0"/>
              </a:rPr>
              <a:t>Snow’s Education &amp; Break from Cholera</a:t>
            </a:r>
          </a:p>
        </p:txBody>
      </p:sp>
      <p:sp>
        <p:nvSpPr>
          <p:cNvPr id="3" name="Content Placeholder 2"/>
          <p:cNvSpPr>
            <a:spLocks noGrp="1"/>
          </p:cNvSpPr>
          <p:nvPr>
            <p:ph idx="1"/>
          </p:nvPr>
        </p:nvSpPr>
        <p:spPr>
          <a:xfrm>
            <a:off x="1222248" y="1697609"/>
            <a:ext cx="10515600" cy="4351338"/>
          </a:xfrm>
        </p:spPr>
        <p:txBody>
          <a:bodyPr>
            <a:normAutofit fontScale="92500" lnSpcReduction="10000"/>
          </a:bodyPr>
          <a:lstStyle/>
          <a:p>
            <a:pPr>
              <a:spcAft>
                <a:spcPts val="1200"/>
              </a:spcAft>
            </a:pPr>
            <a:r>
              <a:rPr lang="en-US" dirty="0">
                <a:latin typeface="Quicksand" pitchFamily="2" charset="0"/>
              </a:rPr>
              <a:t>1836, London University</a:t>
            </a:r>
          </a:p>
          <a:p>
            <a:pPr lvl="1">
              <a:spcAft>
                <a:spcPts val="1200"/>
              </a:spcAft>
            </a:pPr>
            <a:r>
              <a:rPr lang="en-US" dirty="0">
                <a:latin typeface="Quicksand" pitchFamily="2" charset="0"/>
              </a:rPr>
              <a:t>1838, </a:t>
            </a:r>
            <a:r>
              <a:rPr lang="en-US" b="1" dirty="0">
                <a:latin typeface="Quicksand" pitchFamily="2" charset="0"/>
              </a:rPr>
              <a:t>General Practitioner’s License</a:t>
            </a:r>
          </a:p>
          <a:p>
            <a:pPr lvl="1">
              <a:spcAft>
                <a:spcPts val="1200"/>
              </a:spcAft>
            </a:pPr>
            <a:r>
              <a:rPr lang="en-US" dirty="0">
                <a:latin typeface="Quicksand" pitchFamily="2" charset="0"/>
              </a:rPr>
              <a:t>1838, </a:t>
            </a:r>
            <a:r>
              <a:rPr lang="en-US" b="1" dirty="0">
                <a:latin typeface="Quicksand" pitchFamily="2" charset="0"/>
              </a:rPr>
              <a:t>Apothecary’s License</a:t>
            </a:r>
          </a:p>
          <a:p>
            <a:pPr lvl="1">
              <a:spcAft>
                <a:spcPts val="1200"/>
              </a:spcAft>
            </a:pPr>
            <a:r>
              <a:rPr lang="en-US" dirty="0">
                <a:latin typeface="Quicksand" pitchFamily="2" charset="0"/>
              </a:rPr>
              <a:t>1838, </a:t>
            </a:r>
            <a:r>
              <a:rPr lang="en-US" b="1" dirty="0">
                <a:latin typeface="Quicksand" pitchFamily="2" charset="0"/>
              </a:rPr>
              <a:t>Ph.D. in Medicine</a:t>
            </a:r>
          </a:p>
          <a:p>
            <a:pPr lvl="1">
              <a:spcAft>
                <a:spcPts val="1200"/>
              </a:spcAft>
            </a:pPr>
            <a:r>
              <a:rPr lang="en-US" dirty="0">
                <a:latin typeface="Quicksand" pitchFamily="2" charset="0"/>
              </a:rPr>
              <a:t>Still 1838, </a:t>
            </a:r>
            <a:r>
              <a:rPr lang="en-US" b="1" dirty="0">
                <a:latin typeface="Quicksand" pitchFamily="2" charset="0"/>
              </a:rPr>
              <a:t>Royal College of Surgeons</a:t>
            </a:r>
          </a:p>
          <a:p>
            <a:pPr>
              <a:spcAft>
                <a:spcPts val="1200"/>
              </a:spcAft>
            </a:pPr>
            <a:r>
              <a:rPr lang="en-US" dirty="0">
                <a:latin typeface="Quicksand" pitchFamily="2" charset="0"/>
              </a:rPr>
              <a:t>Revolutionized anesthesia and twice treated Queen</a:t>
            </a:r>
          </a:p>
          <a:p>
            <a:pPr>
              <a:spcAft>
                <a:spcPts val="1200"/>
              </a:spcAft>
            </a:pPr>
            <a:r>
              <a:rPr lang="en-US" dirty="0">
                <a:latin typeface="Quicksand" pitchFamily="2" charset="0"/>
              </a:rPr>
              <a:t>Began collecting data (1848 Cholera Outbreak, London)</a:t>
            </a:r>
          </a:p>
          <a:p>
            <a:pPr>
              <a:spcAft>
                <a:spcPts val="1200"/>
              </a:spcAft>
            </a:pPr>
            <a:r>
              <a:rPr lang="en-US" dirty="0">
                <a:latin typeface="Quicksand" pitchFamily="2" charset="0"/>
              </a:rPr>
              <a:t>Despite evidence, wasn’t believed until 1954…</a:t>
            </a:r>
          </a:p>
          <a:p>
            <a:endParaRPr lang="en-US" dirty="0">
              <a:latin typeface="Quicksand" pitchFamily="2" charset="0"/>
            </a:endParaRPr>
          </a:p>
        </p:txBody>
      </p:sp>
    </p:spTree>
    <p:extLst>
      <p:ext uri="{BB962C8B-B14F-4D97-AF65-F5344CB8AC3E}">
        <p14:creationId xmlns:p14="http://schemas.microsoft.com/office/powerpoint/2010/main" val="33322363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5A41-A48D-4577-B6A6-864279A77977}"/>
              </a:ext>
            </a:extLst>
          </p:cNvPr>
          <p:cNvSpPr>
            <a:spLocks noGrp="1"/>
          </p:cNvSpPr>
          <p:nvPr>
            <p:ph type="title"/>
          </p:nvPr>
        </p:nvSpPr>
        <p:spPr/>
        <p:txBody>
          <a:bodyPr/>
          <a:lstStyle/>
          <a:p>
            <a:r>
              <a:rPr lang="en-US" b="1" dirty="0">
                <a:latin typeface="Quicksand" pitchFamily="2" charset="0"/>
              </a:rPr>
              <a:t>Respect Your Audience’s Time</a:t>
            </a:r>
          </a:p>
        </p:txBody>
      </p:sp>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825625"/>
            <a:ext cx="10515600" cy="4351338"/>
          </a:xfrm>
        </p:spPr>
        <p:txBody>
          <a:bodyPr anchor="ctr"/>
          <a:lstStyle/>
          <a:p>
            <a:pPr marL="0" indent="0">
              <a:lnSpc>
                <a:spcPct val="120000"/>
              </a:lnSpc>
              <a:buNone/>
            </a:pPr>
            <a:r>
              <a:rPr lang="en-US" dirty="0">
                <a:latin typeface="Quicksand" pitchFamily="2" charset="0"/>
              </a:rPr>
              <a:t>The amount of </a:t>
            </a:r>
            <a:r>
              <a:rPr lang="en-US" b="1" dirty="0">
                <a:latin typeface="Quicksand" pitchFamily="2" charset="0"/>
              </a:rPr>
              <a:t>time spent explaining </a:t>
            </a:r>
            <a:r>
              <a:rPr lang="en-US" dirty="0">
                <a:latin typeface="Quicksand" pitchFamily="2" charset="0"/>
              </a:rPr>
              <a:t>a chart is directly</a:t>
            </a:r>
            <a:r>
              <a:rPr lang="en-US" b="1" dirty="0">
                <a:latin typeface="Quicksand" pitchFamily="2" charset="0"/>
              </a:rPr>
              <a:t> proportional </a:t>
            </a:r>
            <a:r>
              <a:rPr lang="en-US" dirty="0">
                <a:latin typeface="Quicksand" pitchFamily="2" charset="0"/>
              </a:rPr>
              <a:t>to the </a:t>
            </a:r>
            <a:r>
              <a:rPr lang="en-US" b="1" dirty="0">
                <a:latin typeface="Quicksand" pitchFamily="2" charset="0"/>
              </a:rPr>
              <a:t>chart’s ability to communicate </a:t>
            </a:r>
            <a:r>
              <a:rPr lang="en-US" dirty="0">
                <a:latin typeface="Quicksand" pitchFamily="2" charset="0"/>
              </a:rPr>
              <a:t>clearly.</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What do we lose</a:t>
            </a:r>
            <a:r>
              <a:rPr lang="en-US" dirty="0">
                <a:latin typeface="Quicksand" pitchFamily="2" charset="0"/>
              </a:rPr>
              <a:t> when we explain a chart?</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Time.</a:t>
            </a:r>
          </a:p>
        </p:txBody>
      </p:sp>
    </p:spTree>
    <p:extLst>
      <p:ext uri="{BB962C8B-B14F-4D97-AF65-F5344CB8AC3E}">
        <p14:creationId xmlns:p14="http://schemas.microsoft.com/office/powerpoint/2010/main" val="213146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Use the best “data ink”.</a:t>
            </a:r>
          </a:p>
        </p:txBody>
      </p:sp>
    </p:spTree>
    <p:extLst>
      <p:ext uri="{BB962C8B-B14F-4D97-AF65-F5344CB8AC3E}">
        <p14:creationId xmlns:p14="http://schemas.microsoft.com/office/powerpoint/2010/main" val="837051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1056269"/>
          </a:xfrm>
        </p:spPr>
        <p:txBody>
          <a:bodyPr>
            <a:normAutofit/>
          </a:bodyPr>
          <a:lstStyle/>
          <a:p>
            <a:r>
              <a:rPr lang="en-US" sz="3600" dirty="0">
                <a:solidFill>
                  <a:schemeClr val="bg1">
                    <a:lumMod val="65000"/>
                  </a:schemeClr>
                </a:solidFill>
                <a:latin typeface="Quicksand" pitchFamily="2" charset="0"/>
              </a:rPr>
              <a:t>Efficient Data Ink: </a:t>
            </a:r>
            <a:r>
              <a:rPr lang="en-US" sz="3600" b="1" dirty="0">
                <a:solidFill>
                  <a:schemeClr val="bg1">
                    <a:lumMod val="50000"/>
                  </a:schemeClr>
                </a:solidFill>
                <a:latin typeface="Quicksand" pitchFamily="2" charset="0"/>
              </a:rPr>
              <a:t>Continuous </a:t>
            </a:r>
            <a:r>
              <a:rPr lang="en-US" sz="3600" dirty="0">
                <a:solidFill>
                  <a:schemeClr val="bg1">
                    <a:lumMod val="50000"/>
                  </a:schemeClr>
                </a:solidFill>
                <a:latin typeface="Quicksand" pitchFamily="2" charset="0"/>
              </a:rPr>
              <a:t>Values</a:t>
            </a:r>
            <a:endParaRPr lang="en-US" sz="3600" b="1" dirty="0">
              <a:solidFill>
                <a:schemeClr val="bg1">
                  <a:lumMod val="50000"/>
                </a:schemeClr>
              </a:solidFill>
              <a:latin typeface="Quicksand" pitchFamily="2" charset="0"/>
            </a:endParaRPr>
          </a:p>
        </p:txBody>
      </p:sp>
      <p:pic>
        <p:nvPicPr>
          <p:cNvPr id="4" name="Picture 3" descr="A picture containing screenshot, drawing&#10;&#10;Description automatically generated">
            <a:extLst>
              <a:ext uri="{FF2B5EF4-FFF2-40B4-BE49-F238E27FC236}">
                <a16:creationId xmlns:a16="http://schemas.microsoft.com/office/drawing/2014/main" id="{2DE672BB-F8AE-464F-84FB-95D9AFB84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847" y="1636928"/>
            <a:ext cx="9058306" cy="4186443"/>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394534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3248932"/>
          </a:xfrm>
        </p:spPr>
        <p:txBody>
          <a:bodyPr>
            <a:normAutofit/>
          </a:bodyPr>
          <a:lstStyle/>
          <a:p>
            <a:r>
              <a:rPr lang="en-US" dirty="0">
                <a:solidFill>
                  <a:schemeClr val="bg1">
                    <a:lumMod val="65000"/>
                  </a:schemeClr>
                </a:solidFill>
                <a:latin typeface="Quicksand" pitchFamily="2" charset="0"/>
              </a:rPr>
              <a:t>Efficient</a:t>
            </a:r>
            <a:br>
              <a:rPr lang="en-US" dirty="0">
                <a:solidFill>
                  <a:schemeClr val="bg1">
                    <a:lumMod val="65000"/>
                  </a:schemeClr>
                </a:solidFill>
                <a:latin typeface="Quicksand" pitchFamily="2" charset="0"/>
              </a:rPr>
            </a:br>
            <a:r>
              <a:rPr lang="en-US" dirty="0">
                <a:solidFill>
                  <a:schemeClr val="bg1">
                    <a:lumMod val="65000"/>
                  </a:schemeClr>
                </a:solidFill>
                <a:latin typeface="Quicksand" pitchFamily="2" charset="0"/>
              </a:rPr>
              <a:t>Data Ink: </a:t>
            </a:r>
            <a:br>
              <a:rPr lang="en-US" dirty="0">
                <a:solidFill>
                  <a:schemeClr val="bg1">
                    <a:lumMod val="65000"/>
                  </a:schemeClr>
                </a:solidFill>
                <a:latin typeface="Quicksand" pitchFamily="2" charset="0"/>
              </a:rPr>
            </a:br>
            <a:br>
              <a:rPr lang="en-US" dirty="0">
                <a:solidFill>
                  <a:schemeClr val="bg1">
                    <a:lumMod val="65000"/>
                  </a:schemeClr>
                </a:solidFill>
                <a:latin typeface="Quicksand" pitchFamily="2" charset="0"/>
              </a:rPr>
            </a:br>
            <a:r>
              <a:rPr lang="en-US" b="1" dirty="0">
                <a:solidFill>
                  <a:schemeClr val="bg1">
                    <a:lumMod val="50000"/>
                  </a:schemeClr>
                </a:solidFill>
                <a:latin typeface="Quicksand" pitchFamily="2" charset="0"/>
              </a:rPr>
              <a:t>Categorical </a:t>
            </a:r>
            <a:br>
              <a:rPr lang="en-US" b="1" dirty="0">
                <a:solidFill>
                  <a:schemeClr val="bg1">
                    <a:lumMod val="50000"/>
                  </a:schemeClr>
                </a:solidFill>
                <a:latin typeface="Quicksand" pitchFamily="2" charset="0"/>
              </a:rPr>
            </a:br>
            <a:r>
              <a:rPr lang="en-US" dirty="0">
                <a:solidFill>
                  <a:schemeClr val="bg1">
                    <a:lumMod val="50000"/>
                  </a:schemeClr>
                </a:solidFill>
                <a:latin typeface="Quicksand" pitchFamily="2" charset="0"/>
              </a:rPr>
              <a:t>Values</a:t>
            </a:r>
            <a:endParaRPr lang="en-US" b="1" dirty="0">
              <a:solidFill>
                <a:schemeClr val="bg1">
                  <a:lumMod val="50000"/>
                </a:schemeClr>
              </a:solidFill>
              <a:latin typeface="Quicksand" pitchFamily="2" charset="0"/>
            </a:endParaRPr>
          </a:p>
        </p:txBody>
      </p:sp>
      <p:pic>
        <p:nvPicPr>
          <p:cNvPr id="5" name="Picture 4" descr="A picture containing screenshot&#10;&#10;Description automatically generated">
            <a:extLst>
              <a:ext uri="{FF2B5EF4-FFF2-40B4-BE49-F238E27FC236}">
                <a16:creationId xmlns:a16="http://schemas.microsoft.com/office/drawing/2014/main" id="{07D88D02-5489-4744-A6F2-B9D90CCC7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381" y="533102"/>
            <a:ext cx="5335507" cy="5520226"/>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1600794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Rely on conventions.</a:t>
            </a:r>
          </a:p>
        </p:txBody>
      </p:sp>
    </p:spTree>
    <p:extLst>
      <p:ext uri="{BB962C8B-B14F-4D97-AF65-F5344CB8AC3E}">
        <p14:creationId xmlns:p14="http://schemas.microsoft.com/office/powerpoint/2010/main" val="38205130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Dark Means More</a:t>
            </a:r>
          </a:p>
        </p:txBody>
      </p:sp>
      <p:pic>
        <p:nvPicPr>
          <p:cNvPr id="1026" name="Picture 2">
            <a:extLst>
              <a:ext uri="{FF2B5EF4-FFF2-40B4-BE49-F238E27FC236}">
                <a16:creationId xmlns:a16="http://schemas.microsoft.com/office/drawing/2014/main" id="{2B9A8CE5-0AFF-440B-829D-BF044B26D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95" y="1686466"/>
            <a:ext cx="7080409" cy="48064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67295E-0A5B-4092-A404-3C6CE8E6F8E4}"/>
              </a:ext>
            </a:extLst>
          </p:cNvPr>
          <p:cNvSpPr/>
          <p:nvPr/>
        </p:nvSpPr>
        <p:spPr>
          <a:xfrm>
            <a:off x="4454554" y="614074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2366B4-6B5F-4E21-8AFC-C3A6DDC80046}"/>
              </a:ext>
            </a:extLst>
          </p:cNvPr>
          <p:cNvSpPr/>
          <p:nvPr/>
        </p:nvSpPr>
        <p:spPr>
          <a:xfrm>
            <a:off x="2335684" y="6140740"/>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190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The Tradeoff with Greens</a:t>
            </a:r>
          </a:p>
        </p:txBody>
      </p:sp>
      <p:pic>
        <p:nvPicPr>
          <p:cNvPr id="2050" name="Picture 2">
            <a:extLst>
              <a:ext uri="{FF2B5EF4-FFF2-40B4-BE49-F238E27FC236}">
                <a16:creationId xmlns:a16="http://schemas.microsoft.com/office/drawing/2014/main" id="{0FD8644C-5463-4F65-8C85-DA8043C20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786" y="1690688"/>
            <a:ext cx="7026428" cy="480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3E8FA76-BA79-4F4D-8708-1D44C4C390A9}"/>
              </a:ext>
            </a:extLst>
          </p:cNvPr>
          <p:cNvSpPr/>
          <p:nvPr/>
        </p:nvSpPr>
        <p:spPr>
          <a:xfrm>
            <a:off x="4488110" y="614074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6BEC5A-7ACC-4CF8-9C2E-B6BEDADA1115}"/>
              </a:ext>
            </a:extLst>
          </p:cNvPr>
          <p:cNvSpPr/>
          <p:nvPr/>
        </p:nvSpPr>
        <p:spPr>
          <a:xfrm>
            <a:off x="2399251" y="6140740"/>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449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You’ve Been Had! Color is Meaningless</a:t>
            </a:r>
          </a:p>
        </p:txBody>
      </p:sp>
      <p:pic>
        <p:nvPicPr>
          <p:cNvPr id="3074" name="Picture 2">
            <a:extLst>
              <a:ext uri="{FF2B5EF4-FFF2-40B4-BE49-F238E27FC236}">
                <a16:creationId xmlns:a16="http://schemas.microsoft.com/office/drawing/2014/main" id="{DB4E9261-448A-4EB8-8AE9-E712D95D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008" y="1690688"/>
            <a:ext cx="7023984" cy="48005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E05E59-A728-4D77-85FF-7A533CE53CC8}"/>
              </a:ext>
            </a:extLst>
          </p:cNvPr>
          <p:cNvSpPr/>
          <p:nvPr/>
        </p:nvSpPr>
        <p:spPr>
          <a:xfrm>
            <a:off x="4471332" y="6123963"/>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4426EC-EEB0-42FD-B28C-1CDBF638CDC1}"/>
              </a:ext>
            </a:extLst>
          </p:cNvPr>
          <p:cNvSpPr/>
          <p:nvPr/>
        </p:nvSpPr>
        <p:spPr>
          <a:xfrm>
            <a:off x="2382473" y="6153324"/>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817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Divergent Colors</a:t>
            </a:r>
            <a:br>
              <a:rPr lang="en-US" sz="3600" dirty="0">
                <a:latin typeface="Quicksand" pitchFamily="2" charset="0"/>
              </a:rPr>
            </a:br>
            <a:r>
              <a:rPr lang="en-US" sz="3600" b="1" dirty="0">
                <a:latin typeface="Quicksand" pitchFamily="2" charset="0"/>
              </a:rPr>
              <a:t>Emphasizing &amp; Color-Blind Friendly</a:t>
            </a:r>
          </a:p>
        </p:txBody>
      </p:sp>
      <p:pic>
        <p:nvPicPr>
          <p:cNvPr id="5124" name="Picture 4">
            <a:extLst>
              <a:ext uri="{FF2B5EF4-FFF2-40B4-BE49-F238E27FC236}">
                <a16:creationId xmlns:a16="http://schemas.microsoft.com/office/drawing/2014/main" id="{00944F39-C22C-4B82-9CB5-7F749349B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489" y="1687928"/>
            <a:ext cx="6957022" cy="48049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5C3C580-B482-40E6-84C3-C47A04EC7541}"/>
              </a:ext>
            </a:extLst>
          </p:cNvPr>
          <p:cNvSpPr/>
          <p:nvPr/>
        </p:nvSpPr>
        <p:spPr>
          <a:xfrm>
            <a:off x="4471332" y="6165908"/>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1021A3D-9693-4B55-B71B-6BD325DC18E0}"/>
              </a:ext>
            </a:extLst>
          </p:cNvPr>
          <p:cNvSpPr/>
          <p:nvPr/>
        </p:nvSpPr>
        <p:spPr>
          <a:xfrm>
            <a:off x="2415206" y="6123963"/>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581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Divergent Colors</a:t>
            </a:r>
            <a:br>
              <a:rPr lang="en-US" sz="3600" dirty="0">
                <a:latin typeface="Quicksand" pitchFamily="2" charset="0"/>
              </a:rPr>
            </a:br>
            <a:r>
              <a:rPr lang="en-US" sz="3600" b="1" dirty="0">
                <a:latin typeface="Quicksand" pitchFamily="2" charset="0"/>
              </a:rPr>
              <a:t>Green Means Profit; Red Means Loss</a:t>
            </a:r>
          </a:p>
        </p:txBody>
      </p:sp>
      <p:pic>
        <p:nvPicPr>
          <p:cNvPr id="6146" name="Picture 2">
            <a:extLst>
              <a:ext uri="{FF2B5EF4-FFF2-40B4-BE49-F238E27FC236}">
                <a16:creationId xmlns:a16="http://schemas.microsoft.com/office/drawing/2014/main" id="{ED69962C-84BB-4589-8577-72D27470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990" y="1690688"/>
            <a:ext cx="7050019" cy="480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97E88A-1133-4708-8B4B-6B7BE2CE6763}"/>
              </a:ext>
            </a:extLst>
          </p:cNvPr>
          <p:cNvSpPr/>
          <p:nvPr/>
        </p:nvSpPr>
        <p:spPr>
          <a:xfrm>
            <a:off x="4462943" y="6132352"/>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F6FD35-EB08-43D3-A331-E4FDD124DEB2}"/>
              </a:ext>
            </a:extLst>
          </p:cNvPr>
          <p:cNvSpPr/>
          <p:nvPr/>
        </p:nvSpPr>
        <p:spPr>
          <a:xfrm>
            <a:off x="2374084" y="613235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434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0804" y="638330"/>
            <a:ext cx="8270391" cy="5581340"/>
          </a:xfrm>
        </p:spPr>
        <p:txBody>
          <a:bodyPr anchor="ctr">
            <a:normAutofit/>
          </a:bodyPr>
          <a:lstStyle/>
          <a:p>
            <a:pPr marL="0" indent="0" algn="just">
              <a:lnSpc>
                <a:spcPct val="130000"/>
              </a:lnSpc>
              <a:spcAft>
                <a:spcPts val="1200"/>
              </a:spcAft>
              <a:buNone/>
            </a:pPr>
            <a:r>
              <a:rPr lang="en-US" sz="2400" dirty="0">
                <a:latin typeface="Quicksand" pitchFamily="2" charset="0"/>
              </a:rPr>
              <a:t>“In Broad Street, on Monday evening, when the hearses came ‘round to remove the dead, the coffins were so numerous that they were put on top of the hearses as well as the inside.</a:t>
            </a:r>
          </a:p>
          <a:p>
            <a:pPr marL="0" indent="0" algn="just">
              <a:lnSpc>
                <a:spcPct val="130000"/>
              </a:lnSpc>
              <a:spcAft>
                <a:spcPts val="1200"/>
              </a:spcAft>
              <a:buNone/>
            </a:pPr>
            <a:r>
              <a:rPr lang="en-US" sz="2400" dirty="0">
                <a:latin typeface="Quicksand" pitchFamily="2" charset="0"/>
              </a:rPr>
              <a:t>Such a spectacle has not been witnessed in London since the time of the plague.”</a:t>
            </a:r>
          </a:p>
          <a:p>
            <a:pPr marL="0" indent="0" algn="ctr">
              <a:buNone/>
            </a:pPr>
            <a:endParaRPr lang="en-US" sz="2400" dirty="0">
              <a:latin typeface="Quicksand" pitchFamily="2" charset="0"/>
            </a:endParaRPr>
          </a:p>
          <a:p>
            <a:pPr marL="0" indent="0" algn="r">
              <a:buNone/>
            </a:pPr>
            <a:r>
              <a:rPr lang="en-US" sz="2400" dirty="0">
                <a:latin typeface="Quicksand" pitchFamily="2" charset="0"/>
              </a:rPr>
              <a:t>- Newspaper (Tuesday, September 3, 1854)</a:t>
            </a:r>
          </a:p>
        </p:txBody>
      </p:sp>
    </p:spTree>
    <p:extLst>
      <p:ext uri="{BB962C8B-B14F-4D97-AF65-F5344CB8AC3E}">
        <p14:creationId xmlns:p14="http://schemas.microsoft.com/office/powerpoint/2010/main" val="14795295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Discrete Colors</a:t>
            </a:r>
            <a:br>
              <a:rPr lang="en-US" sz="3600" dirty="0">
                <a:latin typeface="Quicksand" pitchFamily="2" charset="0"/>
              </a:rPr>
            </a:br>
            <a:r>
              <a:rPr lang="en-US" sz="3600" b="1" dirty="0">
                <a:latin typeface="Quicksand" pitchFamily="2" charset="0"/>
              </a:rPr>
              <a:t>Politicized Colors</a:t>
            </a:r>
          </a:p>
        </p:txBody>
      </p:sp>
      <p:pic>
        <p:nvPicPr>
          <p:cNvPr id="7170" name="Picture 2">
            <a:extLst>
              <a:ext uri="{FF2B5EF4-FFF2-40B4-BE49-F238E27FC236}">
                <a16:creationId xmlns:a16="http://schemas.microsoft.com/office/drawing/2014/main" id="{BF2F3C9C-7C5C-41A3-82D5-F33237B6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847" y="1814395"/>
            <a:ext cx="6552305" cy="41809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0DF9D3-C36D-4A81-8F45-26A6F44EF9D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Silver, Nate (2018). “The 2018 Map Looked a Lot Like 2012”. </a:t>
            </a:r>
            <a:r>
              <a:rPr lang="en-US" sz="1000" i="1" dirty="0">
                <a:latin typeface="Quicksand" pitchFamily="2" charset="0"/>
              </a:rPr>
              <a:t>FiveThirtyEight</a:t>
            </a:r>
            <a:r>
              <a:rPr lang="en-US" sz="1000" dirty="0">
                <a:latin typeface="Quicksand" pitchFamily="2" charset="0"/>
              </a:rPr>
              <a:t>.</a:t>
            </a:r>
            <a:endParaRPr lang="en-US" sz="1000" i="1" dirty="0">
              <a:latin typeface="Quicksand" pitchFamily="2" charset="0"/>
            </a:endParaRPr>
          </a:p>
        </p:txBody>
      </p:sp>
    </p:spTree>
    <p:extLst>
      <p:ext uri="{BB962C8B-B14F-4D97-AF65-F5344CB8AC3E}">
        <p14:creationId xmlns:p14="http://schemas.microsoft.com/office/powerpoint/2010/main" val="29467478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Picking the Right Colors</a:t>
            </a:r>
            <a:br>
              <a:rPr lang="en-US" sz="3600" b="1" dirty="0">
                <a:latin typeface="Quicksand" pitchFamily="2" charset="0"/>
              </a:rPr>
            </a:br>
            <a:r>
              <a:rPr lang="en-US" sz="3200" dirty="0">
                <a:solidFill>
                  <a:schemeClr val="tx1">
                    <a:lumMod val="75000"/>
                    <a:lumOff val="25000"/>
                  </a:schemeClr>
                </a:solidFill>
                <a:latin typeface="Quicksand" pitchFamily="2" charset="0"/>
              </a:rPr>
              <a:t>Color Brewer 2.0</a:t>
            </a:r>
            <a:endParaRPr lang="en-US" sz="3600" b="1" dirty="0">
              <a:latin typeface="Quicksand" pitchFamily="2" charset="0"/>
            </a:endParaRPr>
          </a:p>
        </p:txBody>
      </p:sp>
      <p:pic>
        <p:nvPicPr>
          <p:cNvPr id="4" name="Picture 3">
            <a:extLst>
              <a:ext uri="{FF2B5EF4-FFF2-40B4-BE49-F238E27FC236}">
                <a16:creationId xmlns:a16="http://schemas.microsoft.com/office/drawing/2014/main" id="{F5739290-67B2-4D50-A2E8-101ACF0C0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146" y="1690688"/>
            <a:ext cx="6807708" cy="4281720"/>
          </a:xfrm>
          <a:prstGeom prst="rect">
            <a:avLst/>
          </a:prstGeom>
        </p:spPr>
      </p:pic>
      <p:sp>
        <p:nvSpPr>
          <p:cNvPr id="7" name="TextBox 6">
            <a:extLst>
              <a:ext uri="{FF2B5EF4-FFF2-40B4-BE49-F238E27FC236}">
                <a16:creationId xmlns:a16="http://schemas.microsoft.com/office/drawing/2014/main" id="{A0E087D9-F547-4F99-9909-16A2FFF25CD7}"/>
              </a:ext>
            </a:extLst>
          </p:cNvPr>
          <p:cNvSpPr txBox="1"/>
          <p:nvPr/>
        </p:nvSpPr>
        <p:spPr>
          <a:xfrm>
            <a:off x="7492574" y="5972408"/>
            <a:ext cx="2007280" cy="369332"/>
          </a:xfrm>
          <a:prstGeom prst="rect">
            <a:avLst/>
          </a:prstGeom>
          <a:noFill/>
        </p:spPr>
        <p:txBody>
          <a:bodyPr wrap="none" rtlCol="0">
            <a:spAutoFit/>
          </a:bodyPr>
          <a:lstStyle/>
          <a:p>
            <a:pPr algn="r"/>
            <a:r>
              <a:rPr lang="en-US" dirty="0">
                <a:latin typeface="Quicksand" pitchFamily="2" charset="0"/>
              </a:rPr>
              <a:t>colorbrewer2.org</a:t>
            </a:r>
          </a:p>
        </p:txBody>
      </p:sp>
    </p:spTree>
    <p:extLst>
      <p:ext uri="{BB962C8B-B14F-4D97-AF65-F5344CB8AC3E}">
        <p14:creationId xmlns:p14="http://schemas.microsoft.com/office/powerpoint/2010/main" val="23279418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Custom Color Palettes</a:t>
            </a:r>
            <a:br>
              <a:rPr lang="en-US" sz="3600" b="1" dirty="0">
                <a:latin typeface="Quicksand" pitchFamily="2" charset="0"/>
              </a:rPr>
            </a:br>
            <a:r>
              <a:rPr lang="en-US" sz="3200" dirty="0">
                <a:solidFill>
                  <a:schemeClr val="tx1">
                    <a:lumMod val="75000"/>
                    <a:lumOff val="25000"/>
                  </a:schemeClr>
                </a:solidFill>
                <a:latin typeface="Quicksand" pitchFamily="2" charset="0"/>
              </a:rPr>
              <a:t>Coolors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8612335" y="5715571"/>
            <a:ext cx="1265090" cy="369332"/>
          </a:xfrm>
          <a:prstGeom prst="rect">
            <a:avLst/>
          </a:prstGeom>
          <a:noFill/>
        </p:spPr>
        <p:txBody>
          <a:bodyPr wrap="none" rtlCol="0">
            <a:spAutoFit/>
          </a:bodyPr>
          <a:lstStyle/>
          <a:p>
            <a:pPr algn="r"/>
            <a:r>
              <a:rPr lang="en-US" dirty="0">
                <a:latin typeface="Quicksand" pitchFamily="2" charset="0"/>
              </a:rPr>
              <a:t>coolors.co</a:t>
            </a:r>
          </a:p>
        </p:txBody>
      </p:sp>
      <p:pic>
        <p:nvPicPr>
          <p:cNvPr id="5" name="Picture 4" descr="A screenshot of a cell phone&#10;&#10;Description automatically generated">
            <a:extLst>
              <a:ext uri="{FF2B5EF4-FFF2-40B4-BE49-F238E27FC236}">
                <a16:creationId xmlns:a16="http://schemas.microsoft.com/office/drawing/2014/main" id="{05269C69-BF5D-44D7-B73E-CFACA3FE1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575" y="1800796"/>
            <a:ext cx="7562850" cy="3914775"/>
          </a:xfrm>
          <a:prstGeom prst="rect">
            <a:avLst/>
          </a:prstGeom>
        </p:spPr>
      </p:pic>
    </p:spTree>
    <p:extLst>
      <p:ext uri="{BB962C8B-B14F-4D97-AF65-F5344CB8AC3E}">
        <p14:creationId xmlns:p14="http://schemas.microsoft.com/office/powerpoint/2010/main" val="2651853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Extracting Colors</a:t>
            </a:r>
            <a:br>
              <a:rPr lang="en-US" sz="3600" b="1" dirty="0">
                <a:latin typeface="Quicksand" pitchFamily="2" charset="0"/>
              </a:rPr>
            </a:br>
            <a:r>
              <a:rPr lang="en-US" sz="3200" dirty="0">
                <a:solidFill>
                  <a:schemeClr val="tx1">
                    <a:lumMod val="75000"/>
                    <a:lumOff val="25000"/>
                  </a:schemeClr>
                </a:solidFill>
                <a:latin typeface="Quicksand" pitchFamily="2" charset="0"/>
              </a:rPr>
              <a:t>HTML Color Codes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6446640" y="5827205"/>
            <a:ext cx="2449710" cy="369332"/>
          </a:xfrm>
          <a:prstGeom prst="rect">
            <a:avLst/>
          </a:prstGeom>
          <a:noFill/>
        </p:spPr>
        <p:txBody>
          <a:bodyPr wrap="none" rtlCol="0">
            <a:spAutoFit/>
          </a:bodyPr>
          <a:lstStyle/>
          <a:p>
            <a:pPr algn="r"/>
            <a:r>
              <a:rPr lang="en-US" dirty="0">
                <a:latin typeface="Quicksand" pitchFamily="2" charset="0"/>
              </a:rPr>
              <a:t>html-color-codes.info</a:t>
            </a:r>
          </a:p>
        </p:txBody>
      </p:sp>
      <p:pic>
        <p:nvPicPr>
          <p:cNvPr id="4" name="Picture 3" descr="A screenshot of a cell phone&#10;&#10;Description automatically generated">
            <a:extLst>
              <a:ext uri="{FF2B5EF4-FFF2-40B4-BE49-F238E27FC236}">
                <a16:creationId xmlns:a16="http://schemas.microsoft.com/office/drawing/2014/main" id="{D0A2C46D-6DC8-4813-AF5B-DF89D615C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650" y="1579055"/>
            <a:ext cx="5600700" cy="4248150"/>
          </a:xfrm>
          <a:prstGeom prst="rect">
            <a:avLst/>
          </a:prstGeom>
        </p:spPr>
      </p:pic>
    </p:spTree>
    <p:extLst>
      <p:ext uri="{BB962C8B-B14F-4D97-AF65-F5344CB8AC3E}">
        <p14:creationId xmlns:p14="http://schemas.microsoft.com/office/powerpoint/2010/main" val="38876365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Limit eye movement.</a:t>
            </a:r>
          </a:p>
        </p:txBody>
      </p:sp>
    </p:spTree>
    <p:extLst>
      <p:ext uri="{BB962C8B-B14F-4D97-AF65-F5344CB8AC3E}">
        <p14:creationId xmlns:p14="http://schemas.microsoft.com/office/powerpoint/2010/main" val="3468901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Example: </a:t>
            </a:r>
            <a:br>
              <a:rPr lang="en-US" sz="3600" dirty="0">
                <a:latin typeface="Quicksand" pitchFamily="2" charset="0"/>
              </a:rPr>
            </a:br>
            <a:r>
              <a:rPr lang="en-US" sz="3600" b="1" dirty="0">
                <a:latin typeface="Quicksand" pitchFamily="2" charset="0"/>
              </a:rPr>
              <a:t>Autogenerated Column Chart (Excel)</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53684827"/>
              </p:ext>
            </p:extLst>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06806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Limiting Eye Movement</a:t>
            </a:r>
            <a:br>
              <a:rPr lang="en-US" sz="3600" dirty="0">
                <a:latin typeface="Quicksand" pitchFamily="2" charset="0"/>
              </a:rPr>
            </a:br>
            <a:r>
              <a:rPr lang="en-US" sz="3600" b="1" dirty="0">
                <a:latin typeface="Quicksand" pitchFamily="2" charset="0"/>
              </a:rPr>
              <a:t>The Zig-Zag Pattern, Before</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B1646CFD-5F7D-4F28-A9A3-D447E459FF1D}"/>
              </a:ext>
            </a:extLst>
          </p:cNvPr>
          <p:cNvCxnSpPr/>
          <p:nvPr/>
        </p:nvCxnSpPr>
        <p:spPr>
          <a:xfrm>
            <a:off x="4317534" y="1895912"/>
            <a:ext cx="355693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6AC87B-858C-4785-8D66-3ACE79D7516B}"/>
              </a:ext>
            </a:extLst>
          </p:cNvPr>
          <p:cNvCxnSpPr>
            <a:cxnSpLocks/>
          </p:cNvCxnSpPr>
          <p:nvPr/>
        </p:nvCxnSpPr>
        <p:spPr>
          <a:xfrm>
            <a:off x="5149442" y="2543262"/>
            <a:ext cx="17756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F61F77-9AAE-4505-B93E-6231E722730D}"/>
              </a:ext>
            </a:extLst>
          </p:cNvPr>
          <p:cNvCxnSpPr>
            <a:cxnSpLocks/>
          </p:cNvCxnSpPr>
          <p:nvPr/>
        </p:nvCxnSpPr>
        <p:spPr>
          <a:xfrm flipH="1">
            <a:off x="4983061" y="2058100"/>
            <a:ext cx="2891405" cy="307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1DBE39-BBD2-43E9-81DE-9873FBA8FE09}"/>
              </a:ext>
            </a:extLst>
          </p:cNvPr>
          <p:cNvCxnSpPr>
            <a:cxnSpLocks/>
          </p:cNvCxnSpPr>
          <p:nvPr/>
        </p:nvCxnSpPr>
        <p:spPr>
          <a:xfrm flipH="1">
            <a:off x="2828925" y="2618763"/>
            <a:ext cx="424159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55E256-C2A8-4C5E-960C-827A45D1BB23}"/>
              </a:ext>
            </a:extLst>
          </p:cNvPr>
          <p:cNvCxnSpPr>
            <a:cxnSpLocks/>
          </p:cNvCxnSpPr>
          <p:nvPr/>
        </p:nvCxnSpPr>
        <p:spPr>
          <a:xfrm>
            <a:off x="2828925" y="2836877"/>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BCBCC0-CCE3-4C42-AB25-0D10F094D3C5}"/>
              </a:ext>
            </a:extLst>
          </p:cNvPr>
          <p:cNvCxnSpPr>
            <a:cxnSpLocks/>
          </p:cNvCxnSpPr>
          <p:nvPr/>
        </p:nvCxnSpPr>
        <p:spPr>
          <a:xfrm>
            <a:off x="2828925" y="314027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833F33-F43E-4874-BD54-D59CB4120C61}"/>
              </a:ext>
            </a:extLst>
          </p:cNvPr>
          <p:cNvCxnSpPr>
            <a:cxnSpLocks/>
          </p:cNvCxnSpPr>
          <p:nvPr/>
        </p:nvCxnSpPr>
        <p:spPr>
          <a:xfrm>
            <a:off x="2828925" y="3431796"/>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F316F1-A340-4E17-8AFB-AD60E6624327}"/>
              </a:ext>
            </a:extLst>
          </p:cNvPr>
          <p:cNvCxnSpPr>
            <a:cxnSpLocks/>
          </p:cNvCxnSpPr>
          <p:nvPr/>
        </p:nvCxnSpPr>
        <p:spPr>
          <a:xfrm>
            <a:off x="2828925" y="371911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4EF41C-C861-44C0-A14C-7BEFE99174E5}"/>
              </a:ext>
            </a:extLst>
          </p:cNvPr>
          <p:cNvCxnSpPr>
            <a:cxnSpLocks/>
          </p:cNvCxnSpPr>
          <p:nvPr/>
        </p:nvCxnSpPr>
        <p:spPr>
          <a:xfrm>
            <a:off x="2828925" y="4046290"/>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9D2708-EDE4-478D-8F23-2951B9E705F3}"/>
              </a:ext>
            </a:extLst>
          </p:cNvPr>
          <p:cNvCxnSpPr>
            <a:cxnSpLocks/>
          </p:cNvCxnSpPr>
          <p:nvPr/>
        </p:nvCxnSpPr>
        <p:spPr>
          <a:xfrm>
            <a:off x="2828925" y="4306348"/>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3C54A7-E92D-4009-BC87-014203B38EBE}"/>
              </a:ext>
            </a:extLst>
          </p:cNvPr>
          <p:cNvCxnSpPr>
            <a:cxnSpLocks/>
          </p:cNvCxnSpPr>
          <p:nvPr/>
        </p:nvCxnSpPr>
        <p:spPr>
          <a:xfrm>
            <a:off x="2828925" y="4599963"/>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7A2917-9604-4E0C-890B-D966176FA7F1}"/>
              </a:ext>
            </a:extLst>
          </p:cNvPr>
          <p:cNvCxnSpPr>
            <a:cxnSpLocks/>
          </p:cNvCxnSpPr>
          <p:nvPr/>
        </p:nvCxnSpPr>
        <p:spPr>
          <a:xfrm flipH="1">
            <a:off x="2919369" y="4851633"/>
            <a:ext cx="577879" cy="1138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0F4801-C16E-4E31-983B-0D81F0D8A9F6}"/>
              </a:ext>
            </a:extLst>
          </p:cNvPr>
          <p:cNvCxnSpPr>
            <a:cxnSpLocks/>
          </p:cNvCxnSpPr>
          <p:nvPr/>
        </p:nvCxnSpPr>
        <p:spPr>
          <a:xfrm flipV="1">
            <a:off x="2989714" y="4851633"/>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5BFB349-9B69-4926-919E-57FABC8DC305}"/>
              </a:ext>
            </a:extLst>
          </p:cNvPr>
          <p:cNvCxnSpPr>
            <a:cxnSpLocks/>
          </p:cNvCxnSpPr>
          <p:nvPr/>
        </p:nvCxnSpPr>
        <p:spPr>
          <a:xfrm flipV="1">
            <a:off x="3497248" y="487889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26935A-991E-4A7A-8939-EABB0881D395}"/>
              </a:ext>
            </a:extLst>
          </p:cNvPr>
          <p:cNvCxnSpPr>
            <a:cxnSpLocks/>
          </p:cNvCxnSpPr>
          <p:nvPr/>
        </p:nvCxnSpPr>
        <p:spPr>
          <a:xfrm flipV="1">
            <a:off x="4075127" y="4865264"/>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9ACB2B-EAD2-4F25-8F0E-677ABCE2D984}"/>
              </a:ext>
            </a:extLst>
          </p:cNvPr>
          <p:cNvCxnSpPr>
            <a:cxnSpLocks/>
          </p:cNvCxnSpPr>
          <p:nvPr/>
        </p:nvCxnSpPr>
        <p:spPr>
          <a:xfrm flipV="1">
            <a:off x="4647850" y="484883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8799FB-8751-49C1-A483-3B9101967C87}"/>
              </a:ext>
            </a:extLst>
          </p:cNvPr>
          <p:cNvCxnSpPr>
            <a:cxnSpLocks/>
          </p:cNvCxnSpPr>
          <p:nvPr/>
        </p:nvCxnSpPr>
        <p:spPr>
          <a:xfrm flipV="1">
            <a:off x="516761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6B2768B-D318-4EAE-9EDB-7CB4D505E328}"/>
              </a:ext>
            </a:extLst>
          </p:cNvPr>
          <p:cNvCxnSpPr>
            <a:cxnSpLocks/>
          </p:cNvCxnSpPr>
          <p:nvPr/>
        </p:nvCxnSpPr>
        <p:spPr>
          <a:xfrm flipV="1">
            <a:off x="5675152" y="4920911"/>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3DB270-42C8-4113-8456-083BA7C9FE4E}"/>
              </a:ext>
            </a:extLst>
          </p:cNvPr>
          <p:cNvCxnSpPr>
            <a:cxnSpLocks/>
          </p:cNvCxnSpPr>
          <p:nvPr/>
        </p:nvCxnSpPr>
        <p:spPr>
          <a:xfrm flipV="1">
            <a:off x="6244336"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2E7315B-E08C-4726-8ECD-7F8848CE532A}"/>
              </a:ext>
            </a:extLst>
          </p:cNvPr>
          <p:cNvCxnSpPr>
            <a:cxnSpLocks/>
          </p:cNvCxnSpPr>
          <p:nvPr/>
        </p:nvCxnSpPr>
        <p:spPr>
          <a:xfrm flipV="1">
            <a:off x="6791672"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C05CBC-FCC5-49F6-87D3-63CF0329F419}"/>
              </a:ext>
            </a:extLst>
          </p:cNvPr>
          <p:cNvCxnSpPr>
            <a:cxnSpLocks/>
          </p:cNvCxnSpPr>
          <p:nvPr/>
        </p:nvCxnSpPr>
        <p:spPr>
          <a:xfrm flipV="1">
            <a:off x="729304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A9FC888-0719-4794-94A7-07E05836986A}"/>
              </a:ext>
            </a:extLst>
          </p:cNvPr>
          <p:cNvCxnSpPr>
            <a:cxnSpLocks/>
          </p:cNvCxnSpPr>
          <p:nvPr/>
        </p:nvCxnSpPr>
        <p:spPr>
          <a:xfrm flipV="1">
            <a:off x="7901425"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BE6F2A-81E4-4578-ABE5-A320AEFD7972}"/>
              </a:ext>
            </a:extLst>
          </p:cNvPr>
          <p:cNvCxnSpPr>
            <a:cxnSpLocks/>
          </p:cNvCxnSpPr>
          <p:nvPr/>
        </p:nvCxnSpPr>
        <p:spPr>
          <a:xfrm flipH="1">
            <a:off x="3198434" y="4952425"/>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E454ACE-009E-409D-923F-746F1A9D7912}"/>
              </a:ext>
            </a:extLst>
          </p:cNvPr>
          <p:cNvCxnSpPr>
            <a:cxnSpLocks/>
          </p:cNvCxnSpPr>
          <p:nvPr/>
        </p:nvCxnSpPr>
        <p:spPr>
          <a:xfrm flipH="1">
            <a:off x="3744940" y="4920911"/>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3C58ACF-883C-492A-B32C-A8E5DE35AD4A}"/>
              </a:ext>
            </a:extLst>
          </p:cNvPr>
          <p:cNvCxnSpPr>
            <a:cxnSpLocks/>
          </p:cNvCxnSpPr>
          <p:nvPr/>
        </p:nvCxnSpPr>
        <p:spPr>
          <a:xfrm flipH="1">
            <a:off x="4314124" y="4917468"/>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9D25EC-9715-4C2A-9E81-0EE176F69F03}"/>
              </a:ext>
            </a:extLst>
          </p:cNvPr>
          <p:cNvCxnSpPr>
            <a:cxnSpLocks/>
          </p:cNvCxnSpPr>
          <p:nvPr/>
        </p:nvCxnSpPr>
        <p:spPr>
          <a:xfrm flipH="1">
            <a:off x="4869000"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D7719F-174C-44AD-82BC-62A631A6363F}"/>
              </a:ext>
            </a:extLst>
          </p:cNvPr>
          <p:cNvCxnSpPr>
            <a:cxnSpLocks/>
          </p:cNvCxnSpPr>
          <p:nvPr/>
        </p:nvCxnSpPr>
        <p:spPr>
          <a:xfrm flipH="1">
            <a:off x="5295808" y="500580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3A755BC-B068-40DD-A72E-6057EF55ADA9}"/>
              </a:ext>
            </a:extLst>
          </p:cNvPr>
          <p:cNvCxnSpPr>
            <a:cxnSpLocks/>
          </p:cNvCxnSpPr>
          <p:nvPr/>
        </p:nvCxnSpPr>
        <p:spPr>
          <a:xfrm flipH="1">
            <a:off x="5787356" y="5069747"/>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CD46575-CBC1-4303-8C25-30EC69FD0D1B}"/>
              </a:ext>
            </a:extLst>
          </p:cNvPr>
          <p:cNvCxnSpPr>
            <a:cxnSpLocks/>
          </p:cNvCxnSpPr>
          <p:nvPr/>
        </p:nvCxnSpPr>
        <p:spPr>
          <a:xfrm flipH="1">
            <a:off x="6339085" y="505384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563082D-454F-4BEB-8339-5140A0C1DCB2}"/>
              </a:ext>
            </a:extLst>
          </p:cNvPr>
          <p:cNvCxnSpPr>
            <a:cxnSpLocks/>
          </p:cNvCxnSpPr>
          <p:nvPr/>
        </p:nvCxnSpPr>
        <p:spPr>
          <a:xfrm flipH="1">
            <a:off x="7056888"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FCC619B-AE00-41D5-98AF-B966FD9C4901}"/>
              </a:ext>
            </a:extLst>
          </p:cNvPr>
          <p:cNvCxnSpPr>
            <a:cxnSpLocks/>
          </p:cNvCxnSpPr>
          <p:nvPr/>
        </p:nvCxnSpPr>
        <p:spPr>
          <a:xfrm flipH="1">
            <a:off x="7479960" y="501180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9EDE2A-32FD-472B-BABF-36424ED5A79B}"/>
              </a:ext>
            </a:extLst>
          </p:cNvPr>
          <p:cNvCxnSpPr>
            <a:cxnSpLocks/>
          </p:cNvCxnSpPr>
          <p:nvPr/>
        </p:nvCxnSpPr>
        <p:spPr>
          <a:xfrm flipH="1" flipV="1">
            <a:off x="9144000" y="2924269"/>
            <a:ext cx="1" cy="18367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754F1B-14D3-435A-AC25-63878CA304A1}"/>
              </a:ext>
            </a:extLst>
          </p:cNvPr>
          <p:cNvCxnSpPr>
            <a:cxnSpLocks/>
          </p:cNvCxnSpPr>
          <p:nvPr/>
        </p:nvCxnSpPr>
        <p:spPr>
          <a:xfrm flipH="1">
            <a:off x="8042377" y="2835521"/>
            <a:ext cx="11194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8804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Limiting Eye Movement</a:t>
            </a:r>
            <a:br>
              <a:rPr lang="en-US" sz="3600" dirty="0">
                <a:latin typeface="Quicksand" pitchFamily="2" charset="0"/>
              </a:rPr>
            </a:br>
            <a:r>
              <a:rPr lang="en-US" sz="3600" b="1" dirty="0">
                <a:latin typeface="Quicksand" pitchFamily="2" charset="0"/>
              </a:rPr>
              <a:t>The Zig-Zag Pattern, After</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1016200227"/>
              </p:ext>
            </p:extLst>
          </p:nvPr>
        </p:nvGraphicFramePr>
        <p:xfrm>
          <a:off x="1961145" y="1690688"/>
          <a:ext cx="826971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a:extLst>
              <a:ext uri="{FF2B5EF4-FFF2-40B4-BE49-F238E27FC236}">
                <a16:creationId xmlns:a16="http://schemas.microsoft.com/office/drawing/2014/main" id="{19AD6C78-9317-413A-BA8A-AE779B34152B}"/>
              </a:ext>
            </a:extLst>
          </p:cNvPr>
          <p:cNvCxnSpPr>
            <a:cxnSpLocks/>
          </p:cNvCxnSpPr>
          <p:nvPr/>
        </p:nvCxnSpPr>
        <p:spPr>
          <a:xfrm>
            <a:off x="2102840" y="2122415"/>
            <a:ext cx="52543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10C8AA0-921A-4CB3-9CB4-406C0B65AA25}"/>
              </a:ext>
            </a:extLst>
          </p:cNvPr>
          <p:cNvCxnSpPr>
            <a:cxnSpLocks/>
          </p:cNvCxnSpPr>
          <p:nvPr/>
        </p:nvCxnSpPr>
        <p:spPr>
          <a:xfrm>
            <a:off x="2908184" y="2541864"/>
            <a:ext cx="65210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066CA1-230E-4D4A-988D-3DC712820F79}"/>
              </a:ext>
            </a:extLst>
          </p:cNvPr>
          <p:cNvCxnSpPr>
            <a:cxnSpLocks/>
          </p:cNvCxnSpPr>
          <p:nvPr/>
        </p:nvCxnSpPr>
        <p:spPr>
          <a:xfrm>
            <a:off x="2102840" y="2944536"/>
            <a:ext cx="49774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9FA7C7-36F9-40D7-AF89-79FBA3F51E36}"/>
              </a:ext>
            </a:extLst>
          </p:cNvPr>
          <p:cNvCxnSpPr>
            <a:cxnSpLocks/>
          </p:cNvCxnSpPr>
          <p:nvPr/>
        </p:nvCxnSpPr>
        <p:spPr>
          <a:xfrm>
            <a:off x="2815905" y="3330429"/>
            <a:ext cx="21168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E3DB68-388F-4B86-AF74-D2CD0614D72B}"/>
              </a:ext>
            </a:extLst>
          </p:cNvPr>
          <p:cNvCxnSpPr>
            <a:cxnSpLocks/>
          </p:cNvCxnSpPr>
          <p:nvPr/>
        </p:nvCxnSpPr>
        <p:spPr>
          <a:xfrm>
            <a:off x="3154261" y="3707934"/>
            <a:ext cx="163585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4CD8B41-71A5-4174-8DAB-4F4DCD09A2C9}"/>
              </a:ext>
            </a:extLst>
          </p:cNvPr>
          <p:cNvCxnSpPr>
            <a:cxnSpLocks/>
          </p:cNvCxnSpPr>
          <p:nvPr/>
        </p:nvCxnSpPr>
        <p:spPr>
          <a:xfrm>
            <a:off x="2748792" y="4102217"/>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D2182A-88D6-495B-AF89-1B2088C4ADFF}"/>
              </a:ext>
            </a:extLst>
          </p:cNvPr>
          <p:cNvCxnSpPr>
            <a:cxnSpLocks/>
          </p:cNvCxnSpPr>
          <p:nvPr/>
        </p:nvCxnSpPr>
        <p:spPr>
          <a:xfrm>
            <a:off x="2748792" y="4479721"/>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612CDC-E3F4-4956-AE3A-A3C938269E3F}"/>
              </a:ext>
            </a:extLst>
          </p:cNvPr>
          <p:cNvCxnSpPr>
            <a:cxnSpLocks/>
          </p:cNvCxnSpPr>
          <p:nvPr/>
        </p:nvCxnSpPr>
        <p:spPr>
          <a:xfrm>
            <a:off x="1961145" y="4882393"/>
            <a:ext cx="26611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58A8097-0CC6-4608-BD65-756DAC6A6577}"/>
              </a:ext>
            </a:extLst>
          </p:cNvPr>
          <p:cNvCxnSpPr>
            <a:cxnSpLocks/>
          </p:cNvCxnSpPr>
          <p:nvPr/>
        </p:nvCxnSpPr>
        <p:spPr>
          <a:xfrm>
            <a:off x="2908184" y="5268286"/>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485A3F-57F3-4293-87FD-B0F1A48BA28D}"/>
              </a:ext>
            </a:extLst>
          </p:cNvPr>
          <p:cNvCxnSpPr>
            <a:cxnSpLocks/>
          </p:cNvCxnSpPr>
          <p:nvPr/>
        </p:nvCxnSpPr>
        <p:spPr>
          <a:xfrm>
            <a:off x="2908184" y="5645791"/>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1DA09A-71B7-4ACF-864F-AA8BBCD1F713}"/>
              </a:ext>
            </a:extLst>
          </p:cNvPr>
          <p:cNvCxnSpPr>
            <a:cxnSpLocks/>
          </p:cNvCxnSpPr>
          <p:nvPr/>
        </p:nvCxnSpPr>
        <p:spPr>
          <a:xfrm>
            <a:off x="2446789" y="6040073"/>
            <a:ext cx="217554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00F239-3EB6-4D67-8714-15C7F45CD11A}"/>
              </a:ext>
            </a:extLst>
          </p:cNvPr>
          <p:cNvCxnSpPr>
            <a:cxnSpLocks/>
          </p:cNvCxnSpPr>
          <p:nvPr/>
        </p:nvCxnSpPr>
        <p:spPr>
          <a:xfrm>
            <a:off x="4132976" y="6529388"/>
            <a:ext cx="60093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704532-EBFC-4508-BF82-FF049B5000AC}"/>
              </a:ext>
            </a:extLst>
          </p:cNvPr>
          <p:cNvCxnSpPr>
            <a:cxnSpLocks/>
          </p:cNvCxnSpPr>
          <p:nvPr/>
        </p:nvCxnSpPr>
        <p:spPr>
          <a:xfrm flipH="1">
            <a:off x="6082019" y="2189527"/>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3DDD2B-ACD6-45D5-A9D5-49B8F93F4F3C}"/>
              </a:ext>
            </a:extLst>
          </p:cNvPr>
          <p:cNvCxnSpPr>
            <a:cxnSpLocks/>
          </p:cNvCxnSpPr>
          <p:nvPr/>
        </p:nvCxnSpPr>
        <p:spPr>
          <a:xfrm flipH="1">
            <a:off x="8154100" y="2608976"/>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33A2DA-8C31-4DA0-AB7E-2A3851AB990F}"/>
              </a:ext>
            </a:extLst>
          </p:cNvPr>
          <p:cNvCxnSpPr>
            <a:cxnSpLocks/>
          </p:cNvCxnSpPr>
          <p:nvPr/>
        </p:nvCxnSpPr>
        <p:spPr>
          <a:xfrm flipH="1">
            <a:off x="5805182" y="3031179"/>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6C8A2B-CBB4-44EE-B3D6-47FDC8C97451}"/>
              </a:ext>
            </a:extLst>
          </p:cNvPr>
          <p:cNvCxnSpPr>
            <a:cxnSpLocks/>
          </p:cNvCxnSpPr>
          <p:nvPr/>
        </p:nvCxnSpPr>
        <p:spPr>
          <a:xfrm flipH="1">
            <a:off x="3657601" y="3404555"/>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E1F791-1BBA-4B49-BDEC-F510100E5465}"/>
              </a:ext>
            </a:extLst>
          </p:cNvPr>
          <p:cNvCxnSpPr>
            <a:cxnSpLocks/>
          </p:cNvCxnSpPr>
          <p:nvPr/>
        </p:nvCxnSpPr>
        <p:spPr>
          <a:xfrm flipH="1">
            <a:off x="3514988" y="3788503"/>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8337DD-E629-4787-88BF-4489731B99A2}"/>
              </a:ext>
            </a:extLst>
          </p:cNvPr>
          <p:cNvCxnSpPr>
            <a:cxnSpLocks/>
          </p:cNvCxnSpPr>
          <p:nvPr/>
        </p:nvCxnSpPr>
        <p:spPr>
          <a:xfrm flipH="1">
            <a:off x="3347208" y="4182784"/>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A5D5B9-8B0F-45EF-9348-8A068C60B249}"/>
              </a:ext>
            </a:extLst>
          </p:cNvPr>
          <p:cNvCxnSpPr>
            <a:cxnSpLocks/>
          </p:cNvCxnSpPr>
          <p:nvPr/>
        </p:nvCxnSpPr>
        <p:spPr>
          <a:xfrm flipH="1">
            <a:off x="3347208" y="4542588"/>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3CBC570-FD84-4966-8E06-D4783CB2505B}"/>
              </a:ext>
            </a:extLst>
          </p:cNvPr>
          <p:cNvCxnSpPr>
            <a:cxnSpLocks/>
          </p:cNvCxnSpPr>
          <p:nvPr/>
        </p:nvCxnSpPr>
        <p:spPr>
          <a:xfrm flipH="1">
            <a:off x="3347208" y="4953751"/>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C285AF-97BE-47B4-9AE5-676CCC31D000}"/>
              </a:ext>
            </a:extLst>
          </p:cNvPr>
          <p:cNvCxnSpPr>
            <a:cxnSpLocks/>
          </p:cNvCxnSpPr>
          <p:nvPr/>
        </p:nvCxnSpPr>
        <p:spPr>
          <a:xfrm flipH="1">
            <a:off x="3347208" y="5348032"/>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5DA390-F2F4-4425-B215-2B489B615604}"/>
              </a:ext>
            </a:extLst>
          </p:cNvPr>
          <p:cNvCxnSpPr>
            <a:cxnSpLocks/>
          </p:cNvCxnSpPr>
          <p:nvPr/>
        </p:nvCxnSpPr>
        <p:spPr>
          <a:xfrm flipH="1">
            <a:off x="3347208" y="5733570"/>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3F6A4D-A1AD-4D19-94AC-DC725759BA84}"/>
              </a:ext>
            </a:extLst>
          </p:cNvPr>
          <p:cNvCxnSpPr>
            <a:cxnSpLocks/>
          </p:cNvCxnSpPr>
          <p:nvPr/>
        </p:nvCxnSpPr>
        <p:spPr>
          <a:xfrm flipH="1">
            <a:off x="4068661" y="6127851"/>
            <a:ext cx="553673" cy="3344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6622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Reduced Eye Movement</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3189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Lose the junk.</a:t>
            </a:r>
          </a:p>
          <a:p>
            <a:pPr marL="0" indent="0" algn="ctr">
              <a:lnSpc>
                <a:spcPct val="120000"/>
              </a:lnSpc>
              <a:buNone/>
            </a:pPr>
            <a:endParaRPr lang="en-US" sz="3600" b="1" dirty="0">
              <a:latin typeface="Quicksand" pitchFamily="2" charset="0"/>
            </a:endParaRPr>
          </a:p>
          <a:p>
            <a:pPr marL="0" indent="0" algn="ctr">
              <a:lnSpc>
                <a:spcPct val="120000"/>
              </a:lnSpc>
              <a:buNone/>
            </a:pPr>
            <a:r>
              <a:rPr lang="en-US" sz="3600" dirty="0">
                <a:latin typeface="Quicksand" pitchFamily="2" charset="0"/>
              </a:rPr>
              <a:t>More signal; less noise.</a:t>
            </a:r>
          </a:p>
        </p:txBody>
      </p:sp>
    </p:spTree>
    <p:extLst>
      <p:ext uri="{BB962C8B-B14F-4D97-AF65-F5344CB8AC3E}">
        <p14:creationId xmlns:p14="http://schemas.microsoft.com/office/powerpoint/2010/main" val="4283202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 y="273685"/>
            <a:ext cx="10515600" cy="1325563"/>
          </a:xfrm>
        </p:spPr>
        <p:txBody>
          <a:bodyPr/>
          <a:lstStyle/>
          <a:p>
            <a:r>
              <a:rPr lang="en-US" b="1" dirty="0">
                <a:latin typeface="Quicksand" pitchFamily="2" charset="0"/>
              </a:rPr>
              <a:t>Cholera: The Broad Street Pump</a:t>
            </a:r>
          </a:p>
        </p:txBody>
      </p:sp>
      <p:sp>
        <p:nvSpPr>
          <p:cNvPr id="3" name="Content Placeholder 2"/>
          <p:cNvSpPr>
            <a:spLocks noGrp="1"/>
          </p:cNvSpPr>
          <p:nvPr>
            <p:ph idx="1"/>
          </p:nvPr>
        </p:nvSpPr>
        <p:spPr>
          <a:xfrm>
            <a:off x="1286256" y="1853057"/>
            <a:ext cx="10515600" cy="4351338"/>
          </a:xfrm>
        </p:spPr>
        <p:txBody>
          <a:bodyPr>
            <a:noAutofit/>
          </a:bodyPr>
          <a:lstStyle/>
          <a:p>
            <a:pPr>
              <a:spcBef>
                <a:spcPts val="1800"/>
              </a:spcBef>
            </a:pPr>
            <a:r>
              <a:rPr lang="en-US" dirty="0">
                <a:latin typeface="Quicksand" pitchFamily="2" charset="0"/>
              </a:rPr>
              <a:t>Cholera killed quickly</a:t>
            </a:r>
          </a:p>
          <a:p>
            <a:pPr>
              <a:spcBef>
                <a:spcPts val="1800"/>
              </a:spcBef>
            </a:pPr>
            <a:r>
              <a:rPr lang="en-US" dirty="0">
                <a:latin typeface="Quicksand" pitchFamily="2" charset="0"/>
              </a:rPr>
              <a:t>Collecting data was a race against time</a:t>
            </a:r>
          </a:p>
          <a:p>
            <a:pPr>
              <a:spcBef>
                <a:spcPts val="1800"/>
              </a:spcBef>
            </a:pPr>
            <a:r>
              <a:rPr lang="en-US" dirty="0">
                <a:latin typeface="Quicksand" pitchFamily="2" charset="0"/>
              </a:rPr>
              <a:t>Snow turned to government records</a:t>
            </a:r>
            <a:br>
              <a:rPr lang="en-US" dirty="0">
                <a:latin typeface="Quicksand" pitchFamily="2" charset="0"/>
              </a:rPr>
            </a:br>
            <a:endParaRPr lang="en-US" dirty="0">
              <a:latin typeface="Quicksand" pitchFamily="2" charset="0"/>
            </a:endParaRPr>
          </a:p>
          <a:p>
            <a:pPr>
              <a:spcBef>
                <a:spcPts val="1800"/>
              </a:spcBef>
            </a:pPr>
            <a:r>
              <a:rPr lang="en-US" dirty="0">
                <a:latin typeface="Quicksand" pitchFamily="2" charset="0"/>
              </a:rPr>
              <a:t>Developed one of the earliest, most important dot maps</a:t>
            </a:r>
          </a:p>
          <a:p>
            <a:pPr>
              <a:spcBef>
                <a:spcPts val="1800"/>
              </a:spcBef>
            </a:pPr>
            <a:r>
              <a:rPr lang="en-US" dirty="0">
                <a:latin typeface="Quicksand" pitchFamily="2" charset="0"/>
              </a:rPr>
              <a:t>Snow had his data visualization</a:t>
            </a:r>
          </a:p>
          <a:p>
            <a:pPr>
              <a:spcBef>
                <a:spcPts val="1800"/>
              </a:spcBef>
            </a:pPr>
            <a:r>
              <a:rPr lang="en-US" dirty="0">
                <a:latin typeface="Quicksand" pitchFamily="2" charset="0"/>
              </a:rPr>
              <a:t>Snow didn’t have the full story</a:t>
            </a:r>
          </a:p>
        </p:txBody>
      </p:sp>
    </p:spTree>
    <p:extLst>
      <p:ext uri="{BB962C8B-B14F-4D97-AF65-F5344CB8AC3E}">
        <p14:creationId xmlns:p14="http://schemas.microsoft.com/office/powerpoint/2010/main" val="16465523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11567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 Chart Junk &amp; Annotation</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4060155168"/>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a:extLst>
              <a:ext uri="{FF2B5EF4-FFF2-40B4-BE49-F238E27FC236}">
                <a16:creationId xmlns:a16="http://schemas.microsoft.com/office/drawing/2014/main" id="{E347464E-648B-4ACE-AB87-EBA6EB1B9AF8}"/>
              </a:ext>
            </a:extLst>
          </p:cNvPr>
          <p:cNvSpPr/>
          <p:nvPr/>
        </p:nvSpPr>
        <p:spPr>
          <a:xfrm>
            <a:off x="5838738" y="6132352"/>
            <a:ext cx="562062" cy="3605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660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Without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825516133"/>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236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Take an extra 5-10 minutes to polish.</a:t>
            </a:r>
          </a:p>
          <a:p>
            <a:pPr marL="0" indent="0" algn="ctr">
              <a:lnSpc>
                <a:spcPct val="120000"/>
              </a:lnSpc>
              <a:buNone/>
            </a:pPr>
            <a:r>
              <a:rPr lang="en-US" sz="3600" dirty="0">
                <a:latin typeface="Quicksand" pitchFamily="2" charset="0"/>
              </a:rPr>
              <a:t>It’s out of respect.</a:t>
            </a:r>
          </a:p>
        </p:txBody>
      </p:sp>
    </p:spTree>
    <p:extLst>
      <p:ext uri="{BB962C8B-B14F-4D97-AF65-F5344CB8AC3E}">
        <p14:creationId xmlns:p14="http://schemas.microsoft.com/office/powerpoint/2010/main" val="166879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Draw the Eye</a:t>
            </a:r>
            <a:br>
              <a:rPr lang="en-US" sz="3600" dirty="0">
                <a:latin typeface="Quicksand" pitchFamily="2" charset="0"/>
              </a:rPr>
            </a:br>
            <a:r>
              <a:rPr lang="en-US" sz="3600" b="1" dirty="0">
                <a:latin typeface="Quicksand" pitchFamily="2" charset="0"/>
              </a:rPr>
              <a:t>Emphasize, Polish, Annotate, &amp; Source</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2260178447"/>
              </p:ext>
            </p:extLst>
          </p:nvPr>
        </p:nvGraphicFramePr>
        <p:xfrm>
          <a:off x="2024062" y="1973655"/>
          <a:ext cx="8143875" cy="41283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7694240-DD59-4560-8B8B-1E2D85DDF186}"/>
              </a:ext>
            </a:extLst>
          </p:cNvPr>
          <p:cNvSpPr txBox="1"/>
          <p:nvPr/>
        </p:nvSpPr>
        <p:spPr>
          <a:xfrm>
            <a:off x="7396681" y="6165410"/>
            <a:ext cx="2771256" cy="400110"/>
          </a:xfrm>
          <a:prstGeom prst="rect">
            <a:avLst/>
          </a:prstGeom>
          <a:noFill/>
        </p:spPr>
        <p:txBody>
          <a:bodyPr wrap="square" rtlCol="0">
            <a:spAutoFit/>
          </a:bodyPr>
          <a:lstStyle/>
          <a:p>
            <a:pPr algn="r"/>
            <a:r>
              <a:rPr lang="en-US" sz="1000" dirty="0">
                <a:solidFill>
                  <a:schemeClr val="bg1">
                    <a:lumMod val="50000"/>
                  </a:schemeClr>
                </a:solidFill>
                <a:latin typeface="Quicksand" pitchFamily="2" charset="0"/>
              </a:rPr>
              <a:t>Source: The Richest</a:t>
            </a:r>
            <a:br>
              <a:rPr lang="en-US" sz="1000" dirty="0">
                <a:solidFill>
                  <a:schemeClr val="bg1">
                    <a:lumMod val="50000"/>
                  </a:schemeClr>
                </a:solidFill>
                <a:latin typeface="Quicksand" pitchFamily="2" charset="0"/>
              </a:rPr>
            </a:br>
            <a:r>
              <a:rPr lang="en-US" sz="1000" dirty="0">
                <a:solidFill>
                  <a:schemeClr val="bg1">
                    <a:lumMod val="50000"/>
                  </a:schemeClr>
                </a:solidFill>
                <a:latin typeface="Quicksand" pitchFamily="2" charset="0"/>
              </a:rPr>
              <a:t>“10 Most Expensive Virtual Items Ever Sold”</a:t>
            </a:r>
          </a:p>
        </p:txBody>
      </p:sp>
      <p:cxnSp>
        <p:nvCxnSpPr>
          <p:cNvPr id="6" name="Straight Connector 5">
            <a:extLst>
              <a:ext uri="{FF2B5EF4-FFF2-40B4-BE49-F238E27FC236}">
                <a16:creationId xmlns:a16="http://schemas.microsoft.com/office/drawing/2014/main" id="{ECD481A9-A342-4A7A-9B17-48A353C86D8B}"/>
              </a:ext>
            </a:extLst>
          </p:cNvPr>
          <p:cNvCxnSpPr/>
          <p:nvPr/>
        </p:nvCxnSpPr>
        <p:spPr>
          <a:xfrm>
            <a:off x="7061703" y="3096285"/>
            <a:ext cx="0" cy="4617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85966D1-F23E-4FB1-ABC1-F009494080DD}"/>
              </a:ext>
            </a:extLst>
          </p:cNvPr>
          <p:cNvSpPr txBox="1"/>
          <p:nvPr/>
        </p:nvSpPr>
        <p:spPr>
          <a:xfrm>
            <a:off x="6851963" y="3558012"/>
            <a:ext cx="2608908" cy="553998"/>
          </a:xfrm>
          <a:prstGeom prst="rect">
            <a:avLst/>
          </a:prstGeom>
          <a:noFill/>
        </p:spPr>
        <p:txBody>
          <a:bodyPr wrap="square" rtlCol="0">
            <a:spAutoFit/>
          </a:bodyPr>
          <a:lstStyle/>
          <a:p>
            <a:r>
              <a:rPr lang="en-US" sz="1000" dirty="0">
                <a:latin typeface="Quicksand" pitchFamily="2" charset="0"/>
              </a:rPr>
              <a:t>Purchased in 2009 in </a:t>
            </a:r>
            <a:r>
              <a:rPr lang="en-US" sz="1000" i="1" dirty="0">
                <a:latin typeface="Quicksand" pitchFamily="2" charset="0"/>
              </a:rPr>
              <a:t>Entropia</a:t>
            </a:r>
            <a:r>
              <a:rPr lang="en-US" sz="1000" dirty="0">
                <a:latin typeface="Quicksand" pitchFamily="2" charset="0"/>
              </a:rPr>
              <a:t>, triggering </a:t>
            </a:r>
          </a:p>
          <a:p>
            <a:r>
              <a:rPr lang="en-US" sz="1000" dirty="0">
                <a:latin typeface="Quicksand" pitchFamily="2" charset="0"/>
              </a:rPr>
              <a:t>the virtual real estate rush, Crystal Palace generates $52.4 K in annual revenue.</a:t>
            </a:r>
          </a:p>
        </p:txBody>
      </p:sp>
    </p:spTree>
    <p:extLst>
      <p:ext uri="{BB962C8B-B14F-4D97-AF65-F5344CB8AC3E}">
        <p14:creationId xmlns:p14="http://schemas.microsoft.com/office/powerpoint/2010/main" val="40077412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Selecting Legible Text</a:t>
            </a:r>
            <a:br>
              <a:rPr lang="en-US" sz="3600" b="1" dirty="0">
                <a:latin typeface="Quicksand" pitchFamily="2" charset="0"/>
              </a:rPr>
            </a:br>
            <a:r>
              <a:rPr lang="en-US" sz="3200" dirty="0">
                <a:solidFill>
                  <a:schemeClr val="tx1">
                    <a:lumMod val="75000"/>
                    <a:lumOff val="25000"/>
                  </a:schemeClr>
                </a:solidFill>
                <a:latin typeface="Quicksand" pitchFamily="2" charset="0"/>
              </a:rPr>
              <a:t>Google Fonts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8110607" y="5916168"/>
            <a:ext cx="2016899" cy="369332"/>
          </a:xfrm>
          <a:prstGeom prst="rect">
            <a:avLst/>
          </a:prstGeom>
          <a:noFill/>
        </p:spPr>
        <p:txBody>
          <a:bodyPr wrap="none" rtlCol="0">
            <a:spAutoFit/>
          </a:bodyPr>
          <a:lstStyle/>
          <a:p>
            <a:pPr algn="r"/>
            <a:r>
              <a:rPr lang="en-US" dirty="0">
                <a:latin typeface="Quicksand" pitchFamily="2" charset="0"/>
              </a:rPr>
              <a:t>fonts.google.com</a:t>
            </a:r>
          </a:p>
        </p:txBody>
      </p:sp>
      <p:pic>
        <p:nvPicPr>
          <p:cNvPr id="4" name="Picture 3">
            <a:extLst>
              <a:ext uri="{FF2B5EF4-FFF2-40B4-BE49-F238E27FC236}">
                <a16:creationId xmlns:a16="http://schemas.microsoft.com/office/drawing/2014/main" id="{3B13DC46-CD84-46A6-B7F2-657269FF4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493" y="1690688"/>
            <a:ext cx="8063013" cy="4225480"/>
          </a:xfrm>
          <a:prstGeom prst="rect">
            <a:avLst/>
          </a:prstGeom>
        </p:spPr>
      </p:pic>
    </p:spTree>
    <p:extLst>
      <p:ext uri="{BB962C8B-B14F-4D97-AF65-F5344CB8AC3E}">
        <p14:creationId xmlns:p14="http://schemas.microsoft.com/office/powerpoint/2010/main" val="42078238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Ensuring Accessibility</a:t>
            </a:r>
            <a:br>
              <a:rPr lang="en-US" sz="3600" b="1" dirty="0">
                <a:latin typeface="Quicksand" pitchFamily="2" charset="0"/>
              </a:rPr>
            </a:br>
            <a:r>
              <a:rPr lang="en-US" sz="3200" dirty="0">
                <a:solidFill>
                  <a:schemeClr val="tx1">
                    <a:lumMod val="75000"/>
                    <a:lumOff val="25000"/>
                  </a:schemeClr>
                </a:solidFill>
                <a:latin typeface="Quicksand" pitchFamily="2" charset="0"/>
              </a:rPr>
              <a:t>Web AIM</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4249576" y="6100834"/>
            <a:ext cx="4434227" cy="369332"/>
          </a:xfrm>
          <a:prstGeom prst="rect">
            <a:avLst/>
          </a:prstGeom>
          <a:noFill/>
        </p:spPr>
        <p:txBody>
          <a:bodyPr wrap="none" rtlCol="0">
            <a:spAutoFit/>
          </a:bodyPr>
          <a:lstStyle/>
          <a:p>
            <a:pPr algn="r"/>
            <a:r>
              <a:rPr lang="en-US" dirty="0">
                <a:latin typeface="Quicksand" pitchFamily="2" charset="0"/>
              </a:rPr>
              <a:t>webaim.org/resources/</a:t>
            </a:r>
            <a:r>
              <a:rPr lang="en-US" dirty="0" err="1">
                <a:latin typeface="Quicksand" pitchFamily="2" charset="0"/>
              </a:rPr>
              <a:t>contrastchecker</a:t>
            </a:r>
            <a:endParaRPr lang="en-US" dirty="0">
              <a:latin typeface="Quicksand" pitchFamily="2" charset="0"/>
            </a:endParaRPr>
          </a:p>
        </p:txBody>
      </p:sp>
      <p:pic>
        <p:nvPicPr>
          <p:cNvPr id="5" name="Picture 4" descr="A screenshot of a cell phone&#10;&#10;Description automatically generated">
            <a:extLst>
              <a:ext uri="{FF2B5EF4-FFF2-40B4-BE49-F238E27FC236}">
                <a16:creationId xmlns:a16="http://schemas.microsoft.com/office/drawing/2014/main" id="{FFBD7B2F-1F34-4D29-9803-D3AD74369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197" y="1321657"/>
            <a:ext cx="5175606" cy="4779177"/>
          </a:xfrm>
          <a:prstGeom prst="rect">
            <a:avLst/>
          </a:prstGeom>
        </p:spPr>
      </p:pic>
    </p:spTree>
    <p:extLst>
      <p:ext uri="{BB962C8B-B14F-4D97-AF65-F5344CB8AC3E}">
        <p14:creationId xmlns:p14="http://schemas.microsoft.com/office/powerpoint/2010/main" val="11952419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481803" y="276132"/>
            <a:ext cx="9555261" cy="1325563"/>
          </a:xfrm>
        </p:spPr>
        <p:txBody>
          <a:bodyPr/>
          <a:lstStyle/>
          <a:p>
            <a:r>
              <a:rPr lang="en-US" b="1" dirty="0">
                <a:latin typeface="Quicksand" pitchFamily="2" charset="0"/>
              </a:rPr>
              <a:t>Summary</a:t>
            </a:r>
          </a:p>
        </p:txBody>
      </p:sp>
      <p:sp>
        <p:nvSpPr>
          <p:cNvPr id="7" name="Title 1">
            <a:extLst>
              <a:ext uri="{FF2B5EF4-FFF2-40B4-BE49-F238E27FC236}">
                <a16:creationId xmlns:a16="http://schemas.microsoft.com/office/drawing/2014/main" id="{7DCF6E8C-BBF6-4736-AC2B-8B668959426E}"/>
              </a:ext>
            </a:extLst>
          </p:cNvPr>
          <p:cNvSpPr txBox="1">
            <a:spLocks/>
          </p:cNvSpPr>
          <p:nvPr/>
        </p:nvSpPr>
        <p:spPr>
          <a:xfrm>
            <a:off x="1981419" y="1690687"/>
            <a:ext cx="9148429" cy="48911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500" dirty="0">
                <a:latin typeface="Quicksand" pitchFamily="2" charset="0"/>
              </a:rPr>
              <a:t>Law I: </a:t>
            </a:r>
            <a:r>
              <a:rPr lang="en-US" sz="3500" b="1" dirty="0">
                <a:latin typeface="Quicksand" pitchFamily="2" charset="0"/>
              </a:rPr>
              <a:t>You’re already an expert.</a:t>
            </a:r>
            <a:br>
              <a:rPr lang="en-US" sz="3500" b="1" dirty="0">
                <a:latin typeface="Quicksand" pitchFamily="2" charset="0"/>
              </a:rPr>
            </a:br>
            <a:r>
              <a:rPr lang="en-US" sz="3500" dirty="0">
                <a:latin typeface="Quicksand" pitchFamily="2" charset="0"/>
              </a:rPr>
              <a:t>Law II: </a:t>
            </a:r>
            <a:r>
              <a:rPr lang="en-US" sz="3500" b="1" dirty="0">
                <a:latin typeface="Quicksand" pitchFamily="2" charset="0"/>
              </a:rPr>
              <a:t>You are always persuading.</a:t>
            </a:r>
            <a:br>
              <a:rPr lang="en-US" sz="3500" b="1" dirty="0">
                <a:latin typeface="Quicksand" pitchFamily="2" charset="0"/>
              </a:rPr>
            </a:br>
            <a:r>
              <a:rPr lang="en-US" sz="3500" dirty="0">
                <a:latin typeface="Quicksand" pitchFamily="2" charset="0"/>
              </a:rPr>
              <a:t>Law III: </a:t>
            </a:r>
            <a:r>
              <a:rPr lang="en-US" sz="3500" b="1" dirty="0">
                <a:latin typeface="Quicksand" pitchFamily="2" charset="0"/>
              </a:rPr>
              <a:t>Respect your audience.</a:t>
            </a:r>
          </a:p>
          <a:p>
            <a:pPr>
              <a:lnSpc>
                <a:spcPct val="150000"/>
              </a:lnSpc>
            </a:pPr>
            <a:endParaRPr lang="en-US" sz="700" b="1" dirty="0">
              <a:latin typeface="Quicksand" pitchFamily="2" charset="0"/>
            </a:endParaRPr>
          </a:p>
          <a:p>
            <a:pPr marL="2331720" indent="-571500">
              <a:lnSpc>
                <a:spcPct val="150000"/>
              </a:lnSpc>
              <a:buFont typeface="Arial" panose="020B0604020202020204" pitchFamily="34" charset="0"/>
              <a:buChar char="•"/>
            </a:pPr>
            <a:r>
              <a:rPr lang="en-US" sz="2400" dirty="0">
                <a:latin typeface="Quicksand" pitchFamily="2" charset="0"/>
              </a:rPr>
              <a:t>Use the Best “Data Ink”</a:t>
            </a:r>
          </a:p>
          <a:p>
            <a:pPr marL="2331720" indent="-571500">
              <a:lnSpc>
                <a:spcPct val="150000"/>
              </a:lnSpc>
              <a:buFont typeface="Arial" panose="020B0604020202020204" pitchFamily="34" charset="0"/>
              <a:buChar char="•"/>
            </a:pPr>
            <a:r>
              <a:rPr lang="en-US" sz="2400" dirty="0">
                <a:latin typeface="Quicksand" pitchFamily="2" charset="0"/>
              </a:rPr>
              <a:t>Rely on Conventions</a:t>
            </a:r>
          </a:p>
          <a:p>
            <a:pPr marL="2331720" indent="-571500">
              <a:lnSpc>
                <a:spcPct val="150000"/>
              </a:lnSpc>
              <a:buFont typeface="Arial" panose="020B0604020202020204" pitchFamily="34" charset="0"/>
              <a:buChar char="•"/>
            </a:pPr>
            <a:r>
              <a:rPr lang="en-US" sz="2400" dirty="0">
                <a:latin typeface="Quicksand" pitchFamily="2" charset="0"/>
              </a:rPr>
              <a:t>Lose the Junk</a:t>
            </a:r>
          </a:p>
          <a:p>
            <a:pPr marL="2331720" indent="-571500">
              <a:lnSpc>
                <a:spcPct val="150000"/>
              </a:lnSpc>
              <a:buFont typeface="Arial" panose="020B0604020202020204" pitchFamily="34" charset="0"/>
              <a:buChar char="•"/>
            </a:pPr>
            <a:r>
              <a:rPr lang="en-US" sz="2400" dirty="0">
                <a:latin typeface="Quicksand" pitchFamily="2" charset="0"/>
              </a:rPr>
              <a:t>Add Polish</a:t>
            </a:r>
          </a:p>
          <a:p>
            <a:pPr marL="571500" indent="-571500">
              <a:lnSpc>
                <a:spcPct val="150000"/>
              </a:lnSpc>
              <a:buFont typeface="Wingdings" panose="05000000000000000000" pitchFamily="2" charset="2"/>
              <a:buChar char="§"/>
            </a:pPr>
            <a:endParaRPr lang="en-US" sz="2400" b="1" dirty="0">
              <a:latin typeface="Quicksand" pitchFamily="2" charset="0"/>
            </a:endParaRPr>
          </a:p>
        </p:txBody>
      </p:sp>
    </p:spTree>
    <p:extLst>
      <p:ext uri="{BB962C8B-B14F-4D97-AF65-F5344CB8AC3E}">
        <p14:creationId xmlns:p14="http://schemas.microsoft.com/office/powerpoint/2010/main" val="12755228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Further Resources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1543291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76E-E0CE-483F-9CBC-28684B5C75F8}"/>
              </a:ext>
            </a:extLst>
          </p:cNvPr>
          <p:cNvSpPr>
            <a:spLocks noGrp="1"/>
          </p:cNvSpPr>
          <p:nvPr>
            <p:ph type="title"/>
          </p:nvPr>
        </p:nvSpPr>
        <p:spPr>
          <a:xfrm>
            <a:off x="522941" y="339562"/>
            <a:ext cx="10515600" cy="1325563"/>
          </a:xfrm>
        </p:spPr>
        <p:txBody>
          <a:bodyPr/>
          <a:lstStyle/>
          <a:p>
            <a:r>
              <a:rPr lang="en-US" b="1" dirty="0">
                <a:latin typeface="Quicksand" pitchFamily="2" charset="0"/>
              </a:rPr>
              <a:t>Visualization Resources</a:t>
            </a:r>
            <a:endParaRPr lang="en-US" dirty="0">
              <a:latin typeface="Quicksand" pitchFamily="2" charset="0"/>
            </a:endParaRPr>
          </a:p>
        </p:txBody>
      </p:sp>
      <p:sp>
        <p:nvSpPr>
          <p:cNvPr id="3" name="Content Placeholder 2">
            <a:extLst>
              <a:ext uri="{FF2B5EF4-FFF2-40B4-BE49-F238E27FC236}">
                <a16:creationId xmlns:a16="http://schemas.microsoft.com/office/drawing/2014/main" id="{30729D9F-FC39-440F-A3B8-16A18E732D3E}"/>
              </a:ext>
            </a:extLst>
          </p:cNvPr>
          <p:cNvSpPr>
            <a:spLocks noGrp="1"/>
          </p:cNvSpPr>
          <p:nvPr>
            <p:ph idx="1"/>
          </p:nvPr>
        </p:nvSpPr>
        <p:spPr>
          <a:xfrm>
            <a:off x="1810511" y="2029967"/>
            <a:ext cx="9429455" cy="3825689"/>
          </a:xfrm>
        </p:spPr>
        <p:txBody>
          <a:bodyPr>
            <a:normAutofit/>
          </a:bodyPr>
          <a:lstStyle/>
          <a:p>
            <a:pPr>
              <a:lnSpc>
                <a:spcPct val="150000"/>
              </a:lnSpc>
            </a:pPr>
            <a:r>
              <a:rPr lang="en-US" sz="2400" b="1" dirty="0">
                <a:latin typeface="Quicksand" pitchFamily="2" charset="0"/>
              </a:rPr>
              <a:t>Tooling: </a:t>
            </a:r>
            <a:r>
              <a:rPr lang="en-US" sz="2400" dirty="0">
                <a:latin typeface="Quicksand" pitchFamily="2" charset="0"/>
                <a:hlinkClick r:id="rId2"/>
              </a:rPr>
              <a:t>Visualization Tooling Guide</a:t>
            </a:r>
            <a:r>
              <a:rPr lang="en-US" sz="2400" dirty="0">
                <a:latin typeface="Quicksand" pitchFamily="2" charset="0"/>
              </a:rPr>
              <a:t> (</a:t>
            </a:r>
            <a:r>
              <a:rPr lang="en-US" sz="2400" dirty="0" err="1">
                <a:latin typeface="Quicksand" pitchFamily="2" charset="0"/>
              </a:rPr>
              <a:t>Berinato</a:t>
            </a:r>
            <a:r>
              <a:rPr lang="en-US" sz="2400" dirty="0">
                <a:latin typeface="Quicksand" pitchFamily="2" charset="0"/>
              </a:rPr>
              <a:t>, 2016)</a:t>
            </a:r>
          </a:p>
          <a:p>
            <a:pPr>
              <a:lnSpc>
                <a:spcPct val="150000"/>
              </a:lnSpc>
            </a:pPr>
            <a:r>
              <a:rPr lang="en-US" sz="2400" b="1" dirty="0">
                <a:latin typeface="Quicksand" pitchFamily="2" charset="0"/>
              </a:rPr>
              <a:t>Selecting a Viz: </a:t>
            </a:r>
            <a:r>
              <a:rPr lang="en-US" sz="2400" dirty="0">
                <a:latin typeface="Quicksand" pitchFamily="2" charset="0"/>
                <a:hlinkClick r:id="rId3"/>
              </a:rPr>
              <a:t>Data Viz Project</a:t>
            </a:r>
            <a:r>
              <a:rPr lang="en-US" sz="2400" dirty="0">
                <a:latin typeface="Quicksand" pitchFamily="2" charset="0"/>
              </a:rPr>
              <a:t> (</a:t>
            </a:r>
            <a:r>
              <a:rPr lang="en-US" sz="2400" dirty="0" err="1">
                <a:latin typeface="Quicksand" pitchFamily="2" charset="0"/>
              </a:rPr>
              <a:t>Ferdio</a:t>
            </a:r>
            <a:r>
              <a:rPr lang="en-US" sz="2400" dirty="0">
                <a:latin typeface="Quicksand" pitchFamily="2" charset="0"/>
              </a:rPr>
              <a:t>, 2019)</a:t>
            </a:r>
          </a:p>
          <a:p>
            <a:pPr>
              <a:lnSpc>
                <a:spcPct val="150000"/>
              </a:lnSpc>
            </a:pPr>
            <a:r>
              <a:rPr lang="en-US" sz="2400" b="1" dirty="0">
                <a:latin typeface="Quicksand" pitchFamily="2" charset="0"/>
              </a:rPr>
              <a:t>Matching Colors: </a:t>
            </a:r>
            <a:r>
              <a:rPr lang="en-US" sz="2400" dirty="0">
                <a:latin typeface="Quicksand" pitchFamily="2" charset="0"/>
                <a:hlinkClick r:id="rId4"/>
              </a:rPr>
              <a:t>Image Color Picker</a:t>
            </a:r>
            <a:endParaRPr lang="en-US" sz="2400" dirty="0">
              <a:latin typeface="Quicksand" pitchFamily="2" charset="0"/>
            </a:endParaRPr>
          </a:p>
          <a:p>
            <a:pPr>
              <a:lnSpc>
                <a:spcPct val="150000"/>
              </a:lnSpc>
            </a:pPr>
            <a:r>
              <a:rPr lang="en-US" sz="2400" b="1" dirty="0">
                <a:latin typeface="Quicksand" pitchFamily="2" charset="0"/>
              </a:rPr>
              <a:t>Complementary Colors: </a:t>
            </a:r>
            <a:r>
              <a:rPr lang="en-US" sz="2400" dirty="0">
                <a:latin typeface="Quicksand" pitchFamily="2" charset="0"/>
                <a:hlinkClick r:id="rId5"/>
              </a:rPr>
              <a:t>Coolers</a:t>
            </a:r>
            <a:r>
              <a:rPr lang="en-US" sz="2400" dirty="0">
                <a:latin typeface="Quicksand" pitchFamily="2" charset="0"/>
              </a:rPr>
              <a:t> (Bianchi, 2018)</a:t>
            </a:r>
          </a:p>
          <a:p>
            <a:pPr>
              <a:lnSpc>
                <a:spcPct val="150000"/>
              </a:lnSpc>
            </a:pPr>
            <a:r>
              <a:rPr lang="en-US" sz="2400" b="1" dirty="0">
                <a:latin typeface="Quicksand" pitchFamily="2" charset="0"/>
              </a:rPr>
              <a:t>Color &amp; Accessibility:</a:t>
            </a:r>
            <a:r>
              <a:rPr lang="en-US" sz="2400" dirty="0">
                <a:latin typeface="Quicksand" pitchFamily="2" charset="0"/>
              </a:rPr>
              <a:t> </a:t>
            </a:r>
            <a:r>
              <a:rPr lang="en-US" sz="2400" dirty="0">
                <a:latin typeface="Quicksand" pitchFamily="2" charset="0"/>
                <a:hlinkClick r:id="rId6"/>
              </a:rPr>
              <a:t>Contrast Checker</a:t>
            </a:r>
            <a:r>
              <a:rPr lang="en-US" sz="2400" dirty="0">
                <a:latin typeface="Quicksand" pitchFamily="2" charset="0"/>
              </a:rPr>
              <a:t> (Web AIM, 2020)</a:t>
            </a:r>
          </a:p>
        </p:txBody>
      </p:sp>
    </p:spTree>
    <p:extLst>
      <p:ext uri="{BB962C8B-B14F-4D97-AF65-F5344CB8AC3E}">
        <p14:creationId xmlns:p14="http://schemas.microsoft.com/office/powerpoint/2010/main" val="1238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1252</TotalTime>
  <Words>1930</Words>
  <Application>Microsoft Office PowerPoint</Application>
  <PresentationFormat>Widescreen</PresentationFormat>
  <Paragraphs>446</Paragraphs>
  <Slides>103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103</vt:i4>
      </vt:variant>
    </vt:vector>
  </HeadingPairs>
  <TitlesOfParts>
    <vt:vector size="109" baseType="lpstr">
      <vt:lpstr>Calibri Light</vt:lpstr>
      <vt:lpstr>Wingdings</vt:lpstr>
      <vt:lpstr>Arial</vt:lpstr>
      <vt:lpstr>Calibri</vt:lpstr>
      <vt:lpstr>Quicksand</vt:lpstr>
      <vt:lpstr>Office Theme</vt:lpstr>
      <vt:lpstr>Picture This: Best Practices in Data Visualization</vt:lpstr>
      <vt:lpstr>Contents</vt:lpstr>
      <vt:lpstr>PowerPoint Presentation</vt:lpstr>
      <vt:lpstr>PowerPoint Presentation</vt:lpstr>
      <vt:lpstr>Origins &amp; Meeting Cholera</vt:lpstr>
      <vt:lpstr>PowerPoint Presentation</vt:lpstr>
      <vt:lpstr>Snow’s Education &amp; Break from Cholera</vt:lpstr>
      <vt:lpstr>PowerPoint Presentation</vt:lpstr>
      <vt:lpstr>Cholera: The Broad Street Pump</vt:lpstr>
      <vt:lpstr>PowerPoint Presentation</vt:lpstr>
      <vt:lpstr>PowerPoint Presentation</vt:lpstr>
      <vt:lpstr>PowerPoint Presentation</vt:lpstr>
      <vt:lpstr>Snow’s Legacy</vt:lpstr>
      <vt:lpstr>PowerPoint Presentation</vt:lpstr>
      <vt:lpstr>PowerPoint Presentation</vt:lpstr>
      <vt:lpstr>New York City: Open Data </vt:lpstr>
      <vt:lpstr>Wellington’s First Visualizations</vt:lpstr>
      <vt:lpstr>Wellington’s Hydrants</vt:lpstr>
      <vt:lpstr>PowerPoint Presentation</vt:lpstr>
      <vt:lpstr>PowerPoint Presentation</vt:lpstr>
      <vt:lpstr>PowerPoint Presentation</vt:lpstr>
      <vt:lpstr>PowerPoint Presentation</vt:lpstr>
      <vt:lpstr>Public Response to Hydrants</vt:lpstr>
      <vt:lpstr>PowerPoint Presentation</vt:lpstr>
      <vt:lpstr>PowerPoint Presentation</vt:lpstr>
      <vt:lpstr>PowerPoint Presentation</vt:lpstr>
      <vt:lpstr>PowerPoint Presentation</vt:lpstr>
      <vt:lpstr>Why Were Snow &amp; Wellington So Effective?</vt:lpstr>
      <vt:lpstr>The next visualization shows the following data:   Median Household Income by Family Size  Syracuse, NY, 2016  Question:    Which two family sizes have   the highest median income?</vt:lpstr>
      <vt:lpstr>PowerPoint Presentation</vt:lpstr>
      <vt:lpstr>The next visualization shows the same data:   Median Household Income by Family Size  Syracuse, NY, 2016  Question:    Which two family sizes have   the highest median income?</vt:lpstr>
      <vt:lpstr>PowerPoint Presentation</vt:lpstr>
      <vt:lpstr>Two visualizations; same data.</vt:lpstr>
      <vt:lpstr>Law I You’re already an expert.</vt:lpstr>
      <vt:lpstr>We’re Experts at Consuming Data Visualization</vt:lpstr>
      <vt:lpstr>Utility Bills</vt:lpstr>
      <vt:lpstr>Gaming</vt:lpstr>
      <vt:lpstr>Wearable Tech</vt:lpstr>
      <vt:lpstr>Sports</vt:lpstr>
      <vt:lpstr>Tree Lifespan</vt:lpstr>
      <vt:lpstr>We’ve had a lifetime of experience  honing our visualization literacy.</vt:lpstr>
      <vt:lpstr>What is Data Visualization?</vt:lpstr>
      <vt:lpstr>Data Visualization vs. Info Visualization</vt:lpstr>
      <vt:lpstr>Exploratory vs. Explanatory Data Visualization</vt:lpstr>
      <vt:lpstr>Exploratory Viz Interstate 690 Renovations in Syracuse, NY</vt:lpstr>
      <vt:lpstr>Exploratory Viz Interstate 690 Renovations in Syracuse, NY</vt:lpstr>
      <vt:lpstr>Exploratory Viz Interstate 690 Renovations in Syracuse, NY</vt:lpstr>
      <vt:lpstr>Exploratory Viz An Example “In the Wild”</vt:lpstr>
      <vt:lpstr>Explanatory Viz Interstate 690 Renovations in Syracuse, NY</vt:lpstr>
      <vt:lpstr>Why Exploratory Viz? Anscombe’s Quartet</vt:lpstr>
      <vt:lpstr>Law II You are always persuading.</vt:lpstr>
      <vt:lpstr>Which increase in income is more dramatic?</vt:lpstr>
      <vt:lpstr>Neither, I just turned my phone sideways.</vt:lpstr>
      <vt:lpstr>No hard rules, just good intentions.</vt:lpstr>
      <vt:lpstr>Dishonesty: Truncated Y-Axes</vt:lpstr>
      <vt:lpstr>Dishonesty: Double Y-Axes</vt:lpstr>
      <vt:lpstr>Dishonesty: Hidden Population Densities</vt:lpstr>
      <vt:lpstr>Dishonesty: Angles</vt:lpstr>
      <vt:lpstr>That’s not cool.  There are, like, 20 categories in that pie chart.  Fair.  Answer this simple question in 10 seconds.</vt:lpstr>
      <vt:lpstr>Dishonesty: Angles Which rapper has the largest vocabulary?</vt:lpstr>
      <vt:lpstr>Alright point taken.  But what do?  Answer the same question with  the exact same information.</vt:lpstr>
      <vt:lpstr>Dishonesty: Angles Which rapper has the largest vocabulary?</vt:lpstr>
      <vt:lpstr>Avoid visualization types named after desserts (e.g. pies, donuts).  (Unless you’re from Minnesota, in which case “bars” are cool).</vt:lpstr>
      <vt:lpstr>Picking the Right Visualization  Data Viz Project</vt:lpstr>
      <vt:lpstr>In sum: Visualize virtuously.</vt:lpstr>
      <vt:lpstr>Law III Respect your audience.</vt:lpstr>
      <vt:lpstr>Disrespectful Viz:  An Example</vt:lpstr>
      <vt:lpstr>Disrespectful Viz: Another Example</vt:lpstr>
      <vt:lpstr>Visualizing Respectfully</vt:lpstr>
      <vt:lpstr>Respect Your Audience’s Time</vt:lpstr>
      <vt:lpstr>PowerPoint Presentation</vt:lpstr>
      <vt:lpstr>Efficient Data Ink: Continuous Values</vt:lpstr>
      <vt:lpstr>Efficient Data Ink:   Categorical  Values</vt:lpstr>
      <vt:lpstr>PowerPoint Presentation</vt:lpstr>
      <vt:lpstr>Conventions: Gradient Saturation Dark Means More</vt:lpstr>
      <vt:lpstr>Conventions: Gradient Saturation The Tradeoff with Greens</vt:lpstr>
      <vt:lpstr>Conventions: Gradient Saturation You’ve Been Had! Color is Meaningless</vt:lpstr>
      <vt:lpstr>Conventions: Divergent Colors Emphasizing &amp; Color-Blind Friendly</vt:lpstr>
      <vt:lpstr>Conventions: Divergent Colors Green Means Profit; Red Means Loss</vt:lpstr>
      <vt:lpstr>Conventions: Discrete Colors Politicized Colors</vt:lpstr>
      <vt:lpstr>Picking the Right Colors Color Brewer 2.0</vt:lpstr>
      <vt:lpstr>Custom Color Palettes Coolors</vt:lpstr>
      <vt:lpstr>Extracting Colors HTML Color Codes</vt:lpstr>
      <vt:lpstr>PowerPoint Presentation</vt:lpstr>
      <vt:lpstr>Example:  Autogenerated Column Chart (Excel)</vt:lpstr>
      <vt:lpstr>Conventions: Limiting Eye Movement The Zig-Zag Pattern, Before</vt:lpstr>
      <vt:lpstr>Conventions: Limiting Eye Movement The Zig-Zag Pattern, After</vt:lpstr>
      <vt:lpstr>Conventions: Eliminate Redundancies Reduced Eye Movement</vt:lpstr>
      <vt:lpstr>PowerPoint Presentation</vt:lpstr>
      <vt:lpstr>Conventions: Eliminate Redundancies With Chart Junk</vt:lpstr>
      <vt:lpstr>Conventions: Eliminate Redundancies With Chart Junk &amp; Annotation</vt:lpstr>
      <vt:lpstr>Conventions: Eliminate Redundancies Without Chart Junk</vt:lpstr>
      <vt:lpstr>PowerPoint Presentation</vt:lpstr>
      <vt:lpstr>Conventions: Draw the Eye Emphasize, Polish, Annotate, &amp; Source</vt:lpstr>
      <vt:lpstr>Selecting Legible Text Google Fonts</vt:lpstr>
      <vt:lpstr>Ensuring Accessibility Web AIM</vt:lpstr>
      <vt:lpstr>Summary</vt:lpstr>
      <vt:lpstr>Further Resources</vt:lpstr>
      <vt:lpstr>Visualization Resources</vt:lpstr>
      <vt:lpstr>Visualization Galleries</vt:lpstr>
      <vt:lpstr>Download Presentation  &amp; Full Workshop</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for  Performance Management</dc:title>
  <dc:creator>Jamison Crawford</dc:creator>
  <cp:lastModifiedBy>Jamison River Crawford</cp:lastModifiedBy>
  <cp:revision>153</cp:revision>
  <dcterms:created xsi:type="dcterms:W3CDTF">2019-02-24T15:51:52Z</dcterms:created>
  <dcterms:modified xsi:type="dcterms:W3CDTF">2020-06-24T19:32:59Z</dcterms:modified>
</cp:coreProperties>
</file>